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f" ContentType="image/tif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9"/>
  </p:notesMasterIdLst>
  <p:sldIdLst>
    <p:sldId id="256" r:id="rId2"/>
    <p:sldId id="257" r:id="rId3"/>
    <p:sldId id="258" r:id="rId4"/>
    <p:sldId id="260" r:id="rId5"/>
    <p:sldId id="259" r:id="rId6"/>
    <p:sldId id="261" r:id="rId7"/>
    <p:sldId id="262" r:id="rId8"/>
    <p:sldId id="263" r:id="rId9"/>
    <p:sldId id="264" r:id="rId10"/>
    <p:sldId id="265" r:id="rId11"/>
    <p:sldId id="266" r:id="rId12"/>
    <p:sldId id="267" r:id="rId13"/>
    <p:sldId id="291" r:id="rId14"/>
    <p:sldId id="268" r:id="rId15"/>
    <p:sldId id="270" r:id="rId16"/>
    <p:sldId id="290" r:id="rId17"/>
    <p:sldId id="292" r:id="rId18"/>
    <p:sldId id="293" r:id="rId19"/>
    <p:sldId id="271" r:id="rId20"/>
    <p:sldId id="272" r:id="rId21"/>
    <p:sldId id="273" r:id="rId22"/>
    <p:sldId id="277" r:id="rId23"/>
    <p:sldId id="278" r:id="rId24"/>
    <p:sldId id="279" r:id="rId25"/>
    <p:sldId id="280" r:id="rId26"/>
    <p:sldId id="281" r:id="rId27"/>
    <p:sldId id="295" r:id="rId28"/>
    <p:sldId id="296" r:id="rId29"/>
    <p:sldId id="298" r:id="rId30"/>
    <p:sldId id="297" r:id="rId31"/>
    <p:sldId id="299" r:id="rId32"/>
    <p:sldId id="300" r:id="rId33"/>
    <p:sldId id="451" r:id="rId34"/>
    <p:sldId id="302" r:id="rId35"/>
    <p:sldId id="459" r:id="rId36"/>
    <p:sldId id="304" r:id="rId37"/>
    <p:sldId id="305" r:id="rId38"/>
    <p:sldId id="420" r:id="rId39"/>
    <p:sldId id="269" r:id="rId40"/>
    <p:sldId id="303" r:id="rId41"/>
    <p:sldId id="306" r:id="rId42"/>
    <p:sldId id="307" r:id="rId43"/>
    <p:sldId id="308" r:id="rId44"/>
    <p:sldId id="309" r:id="rId45"/>
    <p:sldId id="310" r:id="rId46"/>
    <p:sldId id="311" r:id="rId47"/>
    <p:sldId id="312" r:id="rId48"/>
    <p:sldId id="313" r:id="rId49"/>
    <p:sldId id="314" r:id="rId50"/>
    <p:sldId id="320" r:id="rId51"/>
    <p:sldId id="323" r:id="rId52"/>
    <p:sldId id="324" r:id="rId53"/>
    <p:sldId id="340" r:id="rId54"/>
    <p:sldId id="344" r:id="rId55"/>
    <p:sldId id="343" r:id="rId56"/>
    <p:sldId id="450" r:id="rId57"/>
    <p:sldId id="347" r:id="rId58"/>
    <p:sldId id="348" r:id="rId59"/>
    <p:sldId id="349" r:id="rId60"/>
    <p:sldId id="350" r:id="rId61"/>
    <p:sldId id="352" r:id="rId62"/>
    <p:sldId id="354" r:id="rId63"/>
    <p:sldId id="355" r:id="rId64"/>
    <p:sldId id="356" r:id="rId65"/>
    <p:sldId id="357" r:id="rId66"/>
    <p:sldId id="385" r:id="rId67"/>
    <p:sldId id="384" r:id="rId68"/>
    <p:sldId id="388" r:id="rId69"/>
    <p:sldId id="383" r:id="rId70"/>
    <p:sldId id="358" r:id="rId71"/>
    <p:sldId id="390" r:id="rId72"/>
    <p:sldId id="391" r:id="rId73"/>
    <p:sldId id="394" r:id="rId74"/>
    <p:sldId id="445" r:id="rId75"/>
    <p:sldId id="446" r:id="rId76"/>
    <p:sldId id="447" r:id="rId77"/>
    <p:sldId id="381" r:id="rId78"/>
    <p:sldId id="363" r:id="rId79"/>
    <p:sldId id="364" r:id="rId80"/>
    <p:sldId id="365" r:id="rId81"/>
    <p:sldId id="366" r:id="rId82"/>
    <p:sldId id="367" r:id="rId83"/>
    <p:sldId id="368" r:id="rId84"/>
    <p:sldId id="369" r:id="rId85"/>
    <p:sldId id="370" r:id="rId86"/>
    <p:sldId id="373" r:id="rId87"/>
    <p:sldId id="374" r:id="rId88"/>
    <p:sldId id="375" r:id="rId89"/>
    <p:sldId id="376" r:id="rId90"/>
    <p:sldId id="377" r:id="rId91"/>
    <p:sldId id="378" r:id="rId92"/>
    <p:sldId id="415" r:id="rId93"/>
    <p:sldId id="457" r:id="rId94"/>
    <p:sldId id="458" r:id="rId95"/>
    <p:sldId id="416" r:id="rId96"/>
    <p:sldId id="452" r:id="rId97"/>
    <p:sldId id="454" r:id="rId98"/>
    <p:sldId id="453" r:id="rId99"/>
    <p:sldId id="455" r:id="rId100"/>
    <p:sldId id="380" r:id="rId101"/>
    <p:sldId id="424" r:id="rId102"/>
    <p:sldId id="448" r:id="rId103"/>
    <p:sldId id="449" r:id="rId104"/>
    <p:sldId id="456" r:id="rId105"/>
    <p:sldId id="419" r:id="rId106"/>
    <p:sldId id="418" r:id="rId107"/>
    <p:sldId id="417" r:id="rId10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85645" autoAdjust="0"/>
  </p:normalViewPr>
  <p:slideViewPr>
    <p:cSldViewPr>
      <p:cViewPr varScale="1">
        <p:scale>
          <a:sx n="72" d="100"/>
          <a:sy n="72" d="100"/>
        </p:scale>
        <p:origin x="-1070" y="-8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2453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Nwdc\projects\Alaska%20JIP\Reports\Species%20Comparison%20Chart%20BWG%20Version.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jqword\Local%20Settings\Temporary%20Internet%20Files\Content.Outlook\2SHDU4CL\Fall%202009%20Respirometer%20Study%20(day%20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Effects of Spiked Total Petroleum Hydrocarbons (mg/L)</a:t>
            </a:r>
            <a:endParaRPr lang="en-US" dirty="0"/>
          </a:p>
        </c:rich>
      </c:tx>
      <c:layout>
        <c:manualLayout>
          <c:xMode val="edge"/>
          <c:yMode val="edge"/>
          <c:x val="0.23174388357705297"/>
          <c:y val="2.2396584229788167E-3"/>
        </c:manualLayout>
      </c:layout>
      <c:overlay val="0"/>
      <c:spPr>
        <a:noFill/>
        <a:ln w="25400">
          <a:noFill/>
        </a:ln>
      </c:spPr>
    </c:title>
    <c:autoTitleDeleted val="0"/>
    <c:plotArea>
      <c:layout>
        <c:manualLayout>
          <c:layoutTarget val="inner"/>
          <c:xMode val="edge"/>
          <c:yMode val="edge"/>
          <c:x val="0.15795328142380549"/>
          <c:y val="6.7278287461773723E-2"/>
          <c:w val="0.80200222469410465"/>
          <c:h val="0.8379204892966361"/>
        </c:manualLayout>
      </c:layout>
      <c:barChart>
        <c:barDir val="bar"/>
        <c:grouping val="clustered"/>
        <c:varyColors val="1"/>
        <c:ser>
          <c:idx val="0"/>
          <c:order val="0"/>
          <c:invertIfNegative val="0"/>
          <c:dPt>
            <c:idx val="0"/>
            <c:invertIfNegative val="0"/>
            <c:bubble3D val="0"/>
            <c:spPr>
              <a:solidFill>
                <a:srgbClr val="969696"/>
              </a:solidFill>
              <a:ln w="25400">
                <a:noFill/>
              </a:ln>
            </c:spPr>
          </c:dPt>
          <c:dPt>
            <c:idx val="1"/>
            <c:invertIfNegative val="0"/>
            <c:bubble3D val="0"/>
            <c:spPr>
              <a:solidFill>
                <a:srgbClr val="969696"/>
              </a:solidFill>
              <a:ln w="25400">
                <a:noFill/>
              </a:ln>
            </c:spPr>
          </c:dPt>
          <c:dPt>
            <c:idx val="2"/>
            <c:invertIfNegative val="0"/>
            <c:bubble3D val="0"/>
            <c:spPr>
              <a:solidFill>
                <a:srgbClr val="969696"/>
              </a:solidFill>
              <a:ln w="25400">
                <a:noFill/>
              </a:ln>
            </c:spPr>
          </c:dPt>
          <c:dPt>
            <c:idx val="3"/>
            <c:invertIfNegative val="0"/>
            <c:bubble3D val="0"/>
            <c:spPr>
              <a:gradFill rotWithShape="0">
                <a:gsLst>
                  <a:gs pos="0">
                    <a:srgbClr val="CCCCFF"/>
                  </a:gs>
                  <a:gs pos="100000">
                    <a:srgbClr val="C0C0C0"/>
                  </a:gs>
                </a:gsLst>
                <a:lin ang="5400000" scaled="1"/>
              </a:gradFill>
              <a:ln w="25400">
                <a:noFill/>
              </a:ln>
            </c:spPr>
          </c:dPt>
          <c:dPt>
            <c:idx val="4"/>
            <c:invertIfNegative val="0"/>
            <c:bubble3D val="0"/>
            <c:spPr>
              <a:solidFill>
                <a:srgbClr val="FFCC99"/>
              </a:solidFill>
              <a:ln w="25400">
                <a:noFill/>
              </a:ln>
            </c:spPr>
          </c:dPt>
          <c:dPt>
            <c:idx val="5"/>
            <c:invertIfNegative val="0"/>
            <c:bubble3D val="0"/>
            <c:spPr>
              <a:solidFill>
                <a:srgbClr val="FFCC99"/>
              </a:solidFill>
              <a:ln w="25400">
                <a:noFill/>
              </a:ln>
            </c:spPr>
          </c:dPt>
          <c:dPt>
            <c:idx val="6"/>
            <c:invertIfNegative val="0"/>
            <c:bubble3D val="0"/>
            <c:spPr>
              <a:solidFill>
                <a:srgbClr val="FFCC99"/>
              </a:solidFill>
              <a:ln w="25400">
                <a:noFill/>
              </a:ln>
            </c:spPr>
          </c:dPt>
          <c:dPt>
            <c:idx val="7"/>
            <c:invertIfNegative val="0"/>
            <c:bubble3D val="0"/>
            <c:spPr>
              <a:solidFill>
                <a:srgbClr val="666699"/>
              </a:solidFill>
              <a:ln w="25400">
                <a:noFill/>
              </a:ln>
            </c:spPr>
          </c:dPt>
          <c:dPt>
            <c:idx val="8"/>
            <c:invertIfNegative val="0"/>
            <c:bubble3D val="0"/>
            <c:spPr>
              <a:solidFill>
                <a:srgbClr val="FFCC99"/>
              </a:solidFill>
              <a:ln w="25400">
                <a:noFill/>
              </a:ln>
            </c:spPr>
          </c:dPt>
          <c:dPt>
            <c:idx val="9"/>
            <c:invertIfNegative val="0"/>
            <c:bubble3D val="0"/>
            <c:spPr>
              <a:solidFill>
                <a:srgbClr val="339966"/>
              </a:solidFill>
              <a:ln w="25400">
                <a:noFill/>
              </a:ln>
            </c:spPr>
          </c:dPt>
          <c:dPt>
            <c:idx val="10"/>
            <c:invertIfNegative val="0"/>
            <c:bubble3D val="0"/>
            <c:spPr>
              <a:solidFill>
                <a:srgbClr val="FFCC99"/>
              </a:solidFill>
              <a:ln w="25400">
                <a:noFill/>
              </a:ln>
            </c:spPr>
          </c:dPt>
          <c:dPt>
            <c:idx val="11"/>
            <c:invertIfNegative val="0"/>
            <c:bubble3D val="0"/>
            <c:spPr>
              <a:solidFill>
                <a:srgbClr val="FFCC99"/>
              </a:solidFill>
              <a:ln w="25400">
                <a:noFill/>
              </a:ln>
            </c:spPr>
          </c:dPt>
          <c:dPt>
            <c:idx val="12"/>
            <c:invertIfNegative val="0"/>
            <c:bubble3D val="0"/>
            <c:spPr>
              <a:solidFill>
                <a:srgbClr val="FFCC99"/>
              </a:solidFill>
              <a:ln w="25400">
                <a:noFill/>
              </a:ln>
            </c:spPr>
          </c:dPt>
          <c:dPt>
            <c:idx val="13"/>
            <c:invertIfNegative val="0"/>
            <c:bubble3D val="0"/>
            <c:spPr>
              <a:solidFill>
                <a:srgbClr val="339966"/>
              </a:solidFill>
              <a:ln w="25400">
                <a:noFill/>
              </a:ln>
            </c:spPr>
          </c:dPt>
          <c:dPt>
            <c:idx val="14"/>
            <c:invertIfNegative val="0"/>
            <c:bubble3D val="0"/>
            <c:spPr>
              <a:solidFill>
                <a:srgbClr val="FFCC99"/>
              </a:solidFill>
              <a:ln w="25400">
                <a:noFill/>
              </a:ln>
            </c:spPr>
          </c:dPt>
          <c:dPt>
            <c:idx val="15"/>
            <c:invertIfNegative val="0"/>
            <c:bubble3D val="0"/>
            <c:spPr>
              <a:solidFill>
                <a:srgbClr val="FFCC99"/>
              </a:solidFill>
              <a:ln w="25400">
                <a:noFill/>
              </a:ln>
            </c:spPr>
          </c:dPt>
          <c:dPt>
            <c:idx val="16"/>
            <c:invertIfNegative val="0"/>
            <c:bubble3D val="0"/>
            <c:spPr>
              <a:solidFill>
                <a:srgbClr val="339966"/>
              </a:solidFill>
              <a:ln w="25400">
                <a:noFill/>
              </a:ln>
            </c:spPr>
          </c:dPt>
          <c:dPt>
            <c:idx val="17"/>
            <c:invertIfNegative val="0"/>
            <c:bubble3D val="0"/>
            <c:spPr>
              <a:solidFill>
                <a:srgbClr val="339966"/>
              </a:solidFill>
              <a:ln w="25400">
                <a:noFill/>
              </a:ln>
            </c:spPr>
          </c:dPt>
          <c:dPt>
            <c:idx val="18"/>
            <c:invertIfNegative val="0"/>
            <c:bubble3D val="0"/>
            <c:spPr>
              <a:solidFill>
                <a:srgbClr val="FFCC99"/>
              </a:solidFill>
              <a:ln w="25400">
                <a:noFill/>
              </a:ln>
            </c:spPr>
          </c:dPt>
          <c:dPt>
            <c:idx val="19"/>
            <c:invertIfNegative val="0"/>
            <c:bubble3D val="0"/>
            <c:spPr>
              <a:solidFill>
                <a:srgbClr val="FFCC99"/>
              </a:solidFill>
              <a:ln w="25400">
                <a:noFill/>
              </a:ln>
            </c:spPr>
          </c:dPt>
          <c:dPt>
            <c:idx val="20"/>
            <c:invertIfNegative val="0"/>
            <c:bubble3D val="0"/>
            <c:spPr>
              <a:solidFill>
                <a:srgbClr val="FFCC99"/>
              </a:solidFill>
              <a:ln w="25400">
                <a:noFill/>
              </a:ln>
            </c:spPr>
          </c:dPt>
          <c:dPt>
            <c:idx val="21"/>
            <c:invertIfNegative val="0"/>
            <c:bubble3D val="0"/>
            <c:spPr>
              <a:solidFill>
                <a:srgbClr val="666699"/>
              </a:solidFill>
              <a:ln w="25400">
                <a:noFill/>
              </a:ln>
            </c:spPr>
          </c:dPt>
          <c:dPt>
            <c:idx val="22"/>
            <c:invertIfNegative val="0"/>
            <c:bubble3D val="0"/>
            <c:spPr>
              <a:solidFill>
                <a:srgbClr val="969696"/>
              </a:solidFill>
              <a:ln w="25400">
                <a:noFill/>
              </a:ln>
            </c:spPr>
          </c:dPt>
          <c:dPt>
            <c:idx val="23"/>
            <c:invertIfNegative val="0"/>
            <c:bubble3D val="0"/>
            <c:spPr>
              <a:solidFill>
                <a:srgbClr val="339966"/>
              </a:solidFill>
              <a:ln w="25400">
                <a:noFill/>
              </a:ln>
            </c:spPr>
          </c:dPt>
          <c:dPt>
            <c:idx val="24"/>
            <c:invertIfNegative val="0"/>
            <c:bubble3D val="0"/>
            <c:spPr>
              <a:solidFill>
                <a:srgbClr val="FF99CC"/>
              </a:solidFill>
              <a:ln w="25400">
                <a:noFill/>
              </a:ln>
            </c:spPr>
          </c:dPt>
          <c:dPt>
            <c:idx val="25"/>
            <c:invertIfNegative val="0"/>
            <c:bubble3D val="0"/>
            <c:spPr>
              <a:solidFill>
                <a:srgbClr val="339966"/>
              </a:solidFill>
              <a:ln w="25400">
                <a:noFill/>
              </a:ln>
            </c:spPr>
          </c:dPt>
          <c:dPt>
            <c:idx val="26"/>
            <c:invertIfNegative val="0"/>
            <c:bubble3D val="0"/>
            <c:spPr>
              <a:solidFill>
                <a:srgbClr val="FFCC99"/>
              </a:solidFill>
              <a:ln w="25400">
                <a:noFill/>
              </a:ln>
            </c:spPr>
          </c:dPt>
          <c:dPt>
            <c:idx val="27"/>
            <c:invertIfNegative val="0"/>
            <c:bubble3D val="0"/>
            <c:spPr>
              <a:solidFill>
                <a:srgbClr val="99CCFF"/>
              </a:solidFill>
              <a:ln w="25400">
                <a:noFill/>
              </a:ln>
            </c:spPr>
          </c:dPt>
          <c:dPt>
            <c:idx val="28"/>
            <c:invertIfNegative val="0"/>
            <c:bubble3D val="0"/>
            <c:spPr>
              <a:solidFill>
                <a:srgbClr val="99CCFF"/>
              </a:solidFill>
              <a:ln w="25400">
                <a:noFill/>
              </a:ln>
            </c:spPr>
          </c:dPt>
          <c:dPt>
            <c:idx val="29"/>
            <c:invertIfNegative val="0"/>
            <c:bubble3D val="0"/>
            <c:spPr>
              <a:solidFill>
                <a:srgbClr val="99CCFF"/>
              </a:solidFill>
              <a:ln w="25400">
                <a:noFill/>
              </a:ln>
            </c:spPr>
          </c:dPt>
          <c:dPt>
            <c:idx val="30"/>
            <c:invertIfNegative val="0"/>
            <c:bubble3D val="0"/>
            <c:spPr>
              <a:solidFill>
                <a:srgbClr val="339966"/>
              </a:solidFill>
              <a:ln w="25400">
                <a:noFill/>
              </a:ln>
            </c:spPr>
          </c:dPt>
          <c:dPt>
            <c:idx val="31"/>
            <c:invertIfNegative val="0"/>
            <c:bubble3D val="0"/>
            <c:spPr>
              <a:solidFill>
                <a:srgbClr val="FFCC99"/>
              </a:solidFill>
              <a:ln w="25400">
                <a:noFill/>
              </a:ln>
            </c:spPr>
          </c:dPt>
          <c:dPt>
            <c:idx val="32"/>
            <c:invertIfNegative val="0"/>
            <c:bubble3D val="0"/>
            <c:spPr>
              <a:solidFill>
                <a:srgbClr val="99CCFF"/>
              </a:solidFill>
              <a:ln w="25400">
                <a:noFill/>
              </a:ln>
            </c:spPr>
          </c:dPt>
          <c:dPt>
            <c:idx val="33"/>
            <c:invertIfNegative val="0"/>
            <c:bubble3D val="0"/>
            <c:spPr>
              <a:solidFill>
                <a:srgbClr val="FFCC99"/>
              </a:solidFill>
              <a:ln w="25400">
                <a:noFill/>
              </a:ln>
            </c:spPr>
          </c:dPt>
          <c:dPt>
            <c:idx val="34"/>
            <c:invertIfNegative val="0"/>
            <c:bubble3D val="0"/>
            <c:spPr>
              <a:solidFill>
                <a:srgbClr val="FF0000"/>
              </a:solidFill>
              <a:ln w="25400">
                <a:noFill/>
              </a:ln>
            </c:spPr>
          </c:dPt>
          <c:dPt>
            <c:idx val="35"/>
            <c:invertIfNegative val="0"/>
            <c:bubble3D val="0"/>
            <c:spPr>
              <a:solidFill>
                <a:srgbClr val="FFCC99"/>
              </a:solidFill>
              <a:ln w="25400">
                <a:noFill/>
              </a:ln>
            </c:spPr>
          </c:dPt>
          <c:dPt>
            <c:idx val="37"/>
            <c:invertIfNegative val="0"/>
            <c:bubble3D val="0"/>
            <c:spPr>
              <a:solidFill>
                <a:srgbClr val="99CCFF"/>
              </a:solidFill>
              <a:ln w="25400">
                <a:noFill/>
              </a:ln>
            </c:spPr>
          </c:dPt>
          <c:dPt>
            <c:idx val="38"/>
            <c:invertIfNegative val="0"/>
            <c:bubble3D val="0"/>
            <c:spPr>
              <a:solidFill>
                <a:srgbClr val="969696"/>
              </a:solidFill>
              <a:ln w="25400">
                <a:noFill/>
              </a:ln>
            </c:spPr>
          </c:dPt>
          <c:dPt>
            <c:idx val="39"/>
            <c:invertIfNegative val="0"/>
            <c:bubble3D val="0"/>
            <c:spPr>
              <a:solidFill>
                <a:srgbClr val="FFCC99"/>
              </a:solidFill>
              <a:ln w="25400">
                <a:noFill/>
              </a:ln>
            </c:spPr>
          </c:dPt>
          <c:dPt>
            <c:idx val="40"/>
            <c:invertIfNegative val="0"/>
            <c:bubble3D val="0"/>
            <c:spPr>
              <a:solidFill>
                <a:srgbClr val="339966"/>
              </a:solidFill>
              <a:ln w="25400">
                <a:noFill/>
              </a:ln>
            </c:spPr>
          </c:dPt>
          <c:dPt>
            <c:idx val="41"/>
            <c:invertIfNegative val="0"/>
            <c:bubble3D val="0"/>
            <c:spPr>
              <a:solidFill>
                <a:srgbClr val="99CCFF"/>
              </a:solidFill>
              <a:ln w="25400">
                <a:noFill/>
              </a:ln>
            </c:spPr>
          </c:dPt>
          <c:dPt>
            <c:idx val="43"/>
            <c:invertIfNegative val="0"/>
            <c:bubble3D val="0"/>
            <c:spPr>
              <a:solidFill>
                <a:srgbClr val="993300"/>
              </a:solidFill>
              <a:ln w="25400">
                <a:noFill/>
              </a:ln>
            </c:spPr>
          </c:dPt>
          <c:dPt>
            <c:idx val="44"/>
            <c:invertIfNegative val="0"/>
            <c:bubble3D val="0"/>
            <c:spPr>
              <a:solidFill>
                <a:srgbClr val="FF0000"/>
              </a:solidFill>
              <a:ln w="25400">
                <a:noFill/>
              </a:ln>
            </c:spPr>
          </c:dPt>
          <c:dPt>
            <c:idx val="45"/>
            <c:invertIfNegative val="0"/>
            <c:bubble3D val="0"/>
            <c:spPr>
              <a:solidFill>
                <a:srgbClr val="FF99CC"/>
              </a:solidFill>
              <a:ln w="25400">
                <a:noFill/>
              </a:ln>
            </c:spPr>
          </c:dPt>
          <c:dPt>
            <c:idx val="46"/>
            <c:invertIfNegative val="0"/>
            <c:bubble3D val="0"/>
            <c:spPr>
              <a:solidFill>
                <a:srgbClr val="339966"/>
              </a:solidFill>
              <a:ln w="25400">
                <a:noFill/>
              </a:ln>
            </c:spPr>
          </c:dPt>
          <c:dPt>
            <c:idx val="47"/>
            <c:invertIfNegative val="0"/>
            <c:bubble3D val="0"/>
            <c:spPr>
              <a:solidFill>
                <a:srgbClr val="FF99CC"/>
              </a:solidFill>
              <a:ln w="25400">
                <a:noFill/>
              </a:ln>
            </c:spPr>
          </c:dPt>
          <c:dPt>
            <c:idx val="48"/>
            <c:invertIfNegative val="0"/>
            <c:bubble3D val="0"/>
            <c:spPr>
              <a:solidFill>
                <a:srgbClr val="339966"/>
              </a:solidFill>
              <a:ln w="25400">
                <a:noFill/>
              </a:ln>
            </c:spPr>
          </c:dPt>
          <c:dPt>
            <c:idx val="49"/>
            <c:invertIfNegative val="0"/>
            <c:bubble3D val="0"/>
            <c:spPr>
              <a:solidFill>
                <a:srgbClr val="FF99CC"/>
              </a:solidFill>
              <a:ln w="25400">
                <a:noFill/>
              </a:ln>
            </c:spPr>
          </c:dPt>
          <c:dPt>
            <c:idx val="50"/>
            <c:invertIfNegative val="0"/>
            <c:bubble3D val="0"/>
            <c:spPr>
              <a:solidFill>
                <a:srgbClr val="FF0000"/>
              </a:solidFill>
              <a:ln w="25400">
                <a:noFill/>
              </a:ln>
            </c:spPr>
          </c:dPt>
          <c:dPt>
            <c:idx val="51"/>
            <c:invertIfNegative val="0"/>
            <c:bubble3D val="0"/>
            <c:spPr>
              <a:solidFill>
                <a:srgbClr val="FF0000"/>
              </a:solidFill>
              <a:ln w="25400">
                <a:noFill/>
              </a:ln>
            </c:spPr>
          </c:dPt>
          <c:dPt>
            <c:idx val="52"/>
            <c:invertIfNegative val="0"/>
            <c:bubble3D val="0"/>
            <c:spPr>
              <a:solidFill>
                <a:srgbClr val="FF0000"/>
              </a:solidFill>
              <a:ln w="25400">
                <a:noFill/>
              </a:ln>
            </c:spPr>
          </c:dPt>
          <c:dPt>
            <c:idx val="53"/>
            <c:invertIfNegative val="0"/>
            <c:bubble3D val="0"/>
            <c:spPr>
              <a:solidFill>
                <a:srgbClr val="FF99CC"/>
              </a:solidFill>
              <a:ln w="25400">
                <a:noFill/>
              </a:ln>
            </c:spPr>
          </c:dPt>
          <c:dLbls>
            <c:spPr>
              <a:noFill/>
              <a:ln w="25400">
                <a:noFill/>
              </a:ln>
            </c:spPr>
            <c:showLegendKey val="0"/>
            <c:showVal val="1"/>
            <c:showCatName val="0"/>
            <c:showSerName val="0"/>
            <c:showPercent val="0"/>
            <c:showBubbleSize val="0"/>
            <c:showLeaderLines val="0"/>
          </c:dLbls>
          <c:cat>
            <c:strRef>
              <c:f>Sheet1!$E$3:$E$57</c:f>
              <c:strCache>
                <c:ptCount val="53"/>
                <c:pt idx="0">
                  <c:v>Crassostrea gigas**</c:v>
                </c:pt>
                <c:pt idx="1">
                  <c:v>Crassostrea gigas**</c:v>
                </c:pt>
                <c:pt idx="2">
                  <c:v>Crassostrea gigas**</c:v>
                </c:pt>
                <c:pt idx="3">
                  <c:v>Scianops ocellatus</c:v>
                </c:pt>
                <c:pt idx="4">
                  <c:v>Atherinops affinis</c:v>
                </c:pt>
                <c:pt idx="5">
                  <c:v>Atherinops affinis</c:v>
                </c:pt>
                <c:pt idx="6">
                  <c:v>Atherinops affinis</c:v>
                </c:pt>
                <c:pt idx="7">
                  <c:v>*Chionocetes bairdi**</c:v>
                </c:pt>
                <c:pt idx="8">
                  <c:v>Atherinops affinis</c:v>
                </c:pt>
                <c:pt idx="9">
                  <c:v>Americamysis bahia</c:v>
                </c:pt>
                <c:pt idx="10">
                  <c:v>Atherinops affinis</c:v>
                </c:pt>
                <c:pt idx="11">
                  <c:v>Atherinops affinis</c:v>
                </c:pt>
                <c:pt idx="12">
                  <c:v>Atherinops affinis</c:v>
                </c:pt>
                <c:pt idx="13">
                  <c:v>Americamysis bahia</c:v>
                </c:pt>
                <c:pt idx="14">
                  <c:v>Atherinops affinis</c:v>
                </c:pt>
                <c:pt idx="15">
                  <c:v>Atherinops affinis</c:v>
                </c:pt>
                <c:pt idx="16">
                  <c:v>Americamysis bahia</c:v>
                </c:pt>
                <c:pt idx="17">
                  <c:v>Americamysis bahia</c:v>
                </c:pt>
                <c:pt idx="18">
                  <c:v>Atherinops affinis</c:v>
                </c:pt>
                <c:pt idx="19">
                  <c:v>Atherinops affinis</c:v>
                </c:pt>
                <c:pt idx="20">
                  <c:v>Atherinops affinis</c:v>
                </c:pt>
                <c:pt idx="21">
                  <c:v>*Chionocetes bairdi**</c:v>
                </c:pt>
                <c:pt idx="22">
                  <c:v>Haliotis rufescens**</c:v>
                </c:pt>
                <c:pt idx="23">
                  <c:v>Americamysis bahia</c:v>
                </c:pt>
                <c:pt idx="24">
                  <c:v>*Calanus glacialis LOEC</c:v>
                </c:pt>
                <c:pt idx="25">
                  <c:v>Americamysis bahia</c:v>
                </c:pt>
                <c:pt idx="26">
                  <c:v>Atherinops affinis</c:v>
                </c:pt>
                <c:pt idx="27">
                  <c:v>Menidia beryllina</c:v>
                </c:pt>
                <c:pt idx="28">
                  <c:v>Menidia beryllina</c:v>
                </c:pt>
                <c:pt idx="29">
                  <c:v>Menidia beryllina</c:v>
                </c:pt>
                <c:pt idx="30">
                  <c:v>Americamysis bahia</c:v>
                </c:pt>
                <c:pt idx="31">
                  <c:v>Atherinops affinis</c:v>
                </c:pt>
                <c:pt idx="32">
                  <c:v>Menidia beryllina</c:v>
                </c:pt>
                <c:pt idx="33">
                  <c:v>Atherinops affinis</c:v>
                </c:pt>
                <c:pt idx="34">
                  <c:v>*Calanus glacialis LC50</c:v>
                </c:pt>
                <c:pt idx="35">
                  <c:v>Atherinops affinis</c:v>
                </c:pt>
                <c:pt idx="36">
                  <c:v>Cyprinodon vulgaris</c:v>
                </c:pt>
                <c:pt idx="37">
                  <c:v>Menidia beryllina</c:v>
                </c:pt>
                <c:pt idx="38">
                  <c:v>Haliotis rufescens **</c:v>
                </c:pt>
                <c:pt idx="39">
                  <c:v>Atherinops affinis</c:v>
                </c:pt>
                <c:pt idx="40">
                  <c:v>Americamysis bahia</c:v>
                </c:pt>
                <c:pt idx="41">
                  <c:v>Menidia beryllina</c:v>
                </c:pt>
                <c:pt idx="42">
                  <c:v>Cyprinodon vulgaris</c:v>
                </c:pt>
                <c:pt idx="43">
                  <c:v>Scophthalmus maximus</c:v>
                </c:pt>
                <c:pt idx="44">
                  <c:v>*Calanus glacialis LC50</c:v>
                </c:pt>
                <c:pt idx="45">
                  <c:v>*Calanus glacialis LOEC</c:v>
                </c:pt>
                <c:pt idx="46">
                  <c:v>Americamysis bahia</c:v>
                </c:pt>
                <c:pt idx="47">
                  <c:v>*Calanus glacialis LOEC</c:v>
                </c:pt>
                <c:pt idx="48">
                  <c:v>Americamysis bahia</c:v>
                </c:pt>
                <c:pt idx="49">
                  <c:v>*Calanus glacialis LOEC</c:v>
                </c:pt>
                <c:pt idx="50">
                  <c:v>*Calanus glacialis LC50</c:v>
                </c:pt>
                <c:pt idx="51">
                  <c:v>*Calanus glacialis LC50</c:v>
                </c:pt>
                <c:pt idx="52">
                  <c:v>*Calanus glacialis LC50</c:v>
                </c:pt>
              </c:strCache>
            </c:strRef>
          </c:cat>
          <c:val>
            <c:numRef>
              <c:f>Sheet1!$A$3:$A$57</c:f>
              <c:numCache>
                <c:formatCode>General</c:formatCode>
                <c:ptCount val="55"/>
                <c:pt idx="0">
                  <c:v>1.9200000000000021</c:v>
                </c:pt>
                <c:pt idx="1">
                  <c:v>2.2799999999999998</c:v>
                </c:pt>
                <c:pt idx="2">
                  <c:v>3.9899999999999998</c:v>
                </c:pt>
                <c:pt idx="3">
                  <c:v>4.2</c:v>
                </c:pt>
                <c:pt idx="4">
                  <c:v>5.7</c:v>
                </c:pt>
                <c:pt idx="5">
                  <c:v>7.3</c:v>
                </c:pt>
                <c:pt idx="6">
                  <c:v>7.4</c:v>
                </c:pt>
                <c:pt idx="7">
                  <c:v>9.1</c:v>
                </c:pt>
                <c:pt idx="8">
                  <c:v>9.5</c:v>
                </c:pt>
                <c:pt idx="9">
                  <c:v>10.200000000000001</c:v>
                </c:pt>
                <c:pt idx="10">
                  <c:v>11</c:v>
                </c:pt>
                <c:pt idx="11">
                  <c:v>12.5</c:v>
                </c:pt>
                <c:pt idx="12">
                  <c:v>12.5</c:v>
                </c:pt>
                <c:pt idx="13">
                  <c:v>12.6</c:v>
                </c:pt>
                <c:pt idx="14">
                  <c:v>14.4</c:v>
                </c:pt>
                <c:pt idx="15">
                  <c:v>15</c:v>
                </c:pt>
                <c:pt idx="16">
                  <c:v>15.9</c:v>
                </c:pt>
                <c:pt idx="17">
                  <c:v>15.9</c:v>
                </c:pt>
                <c:pt idx="18">
                  <c:v>16.899999999999999</c:v>
                </c:pt>
                <c:pt idx="19">
                  <c:v>17.7</c:v>
                </c:pt>
                <c:pt idx="20">
                  <c:v>17.7</c:v>
                </c:pt>
                <c:pt idx="21">
                  <c:v>17.7</c:v>
                </c:pt>
                <c:pt idx="22">
                  <c:v>17.8</c:v>
                </c:pt>
                <c:pt idx="23">
                  <c:v>18</c:v>
                </c:pt>
                <c:pt idx="24">
                  <c:v>18</c:v>
                </c:pt>
                <c:pt idx="25">
                  <c:v>18.100000000000001</c:v>
                </c:pt>
                <c:pt idx="26">
                  <c:v>18.100000000000001</c:v>
                </c:pt>
                <c:pt idx="27">
                  <c:v>18.100000000000001</c:v>
                </c:pt>
                <c:pt idx="28">
                  <c:v>19.899999999999999</c:v>
                </c:pt>
                <c:pt idx="29">
                  <c:v>20.3</c:v>
                </c:pt>
                <c:pt idx="30">
                  <c:v>20.399999999999999</c:v>
                </c:pt>
                <c:pt idx="31">
                  <c:v>20.5</c:v>
                </c:pt>
                <c:pt idx="32">
                  <c:v>24.9</c:v>
                </c:pt>
                <c:pt idx="33">
                  <c:v>25</c:v>
                </c:pt>
                <c:pt idx="34">
                  <c:v>30</c:v>
                </c:pt>
                <c:pt idx="35">
                  <c:v>30.3</c:v>
                </c:pt>
                <c:pt idx="36">
                  <c:v>31.9</c:v>
                </c:pt>
                <c:pt idx="37">
                  <c:v>32.5</c:v>
                </c:pt>
                <c:pt idx="38">
                  <c:v>32.700000000000003</c:v>
                </c:pt>
                <c:pt idx="39">
                  <c:v>33.300000000000004</c:v>
                </c:pt>
                <c:pt idx="40">
                  <c:v>35.700000000000003</c:v>
                </c:pt>
                <c:pt idx="41">
                  <c:v>36.9</c:v>
                </c:pt>
                <c:pt idx="42">
                  <c:v>39.5</c:v>
                </c:pt>
                <c:pt idx="43">
                  <c:v>48.6</c:v>
                </c:pt>
                <c:pt idx="44">
                  <c:v>49.8</c:v>
                </c:pt>
                <c:pt idx="45">
                  <c:v>51.9</c:v>
                </c:pt>
                <c:pt idx="46">
                  <c:v>56.5</c:v>
                </c:pt>
                <c:pt idx="47">
                  <c:v>58</c:v>
                </c:pt>
                <c:pt idx="48">
                  <c:v>60.8</c:v>
                </c:pt>
                <c:pt idx="49">
                  <c:v>68.7</c:v>
                </c:pt>
                <c:pt idx="50">
                  <c:v>75</c:v>
                </c:pt>
                <c:pt idx="51">
                  <c:v>75</c:v>
                </c:pt>
                <c:pt idx="52">
                  <c:v>78.7</c:v>
                </c:pt>
              </c:numCache>
            </c:numRef>
          </c:val>
        </c:ser>
        <c:dLbls>
          <c:showLegendKey val="0"/>
          <c:showVal val="0"/>
          <c:showCatName val="0"/>
          <c:showSerName val="0"/>
          <c:showPercent val="0"/>
          <c:showBubbleSize val="0"/>
        </c:dLbls>
        <c:gapWidth val="150"/>
        <c:axId val="60076800"/>
        <c:axId val="60078336"/>
      </c:barChart>
      <c:catAx>
        <c:axId val="60076800"/>
        <c:scaling>
          <c:orientation val="minMax"/>
        </c:scaling>
        <c:delete val="0"/>
        <c:axPos val="l"/>
        <c:numFmt formatCode="General" sourceLinked="1"/>
        <c:majorTickMark val="none"/>
        <c:minorTickMark val="none"/>
        <c:tickLblPos val="nextTo"/>
        <c:txPr>
          <a:bodyPr anchor="ctr" anchorCtr="0"/>
          <a:lstStyle/>
          <a:p>
            <a:pPr>
              <a:defRPr sz="900" b="1"/>
            </a:pPr>
            <a:endParaRPr lang="en-US"/>
          </a:p>
        </c:txPr>
        <c:crossAx val="60078336"/>
        <c:crossesAt val="0.1"/>
        <c:auto val="1"/>
        <c:lblAlgn val="ctr"/>
        <c:lblOffset val="100"/>
        <c:tickLblSkip val="1"/>
        <c:noMultiLvlLbl val="0"/>
      </c:catAx>
      <c:valAx>
        <c:axId val="60078336"/>
        <c:scaling>
          <c:logBase val="10"/>
          <c:orientation val="minMax"/>
          <c:min val="0.1"/>
        </c:scaling>
        <c:delete val="0"/>
        <c:axPos val="b"/>
        <c:majorGridlines/>
        <c:minorGridlines/>
        <c:numFmt formatCode="General" sourceLinked="1"/>
        <c:majorTickMark val="none"/>
        <c:minorTickMark val="none"/>
        <c:tickLblPos val="nextTo"/>
        <c:crossAx val="60076800"/>
        <c:crosses val="autoZero"/>
        <c:crossBetween val="between"/>
        <c:minorUnit val="10"/>
      </c:valAx>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Fall</a:t>
            </a:r>
            <a:r>
              <a:rPr lang="en-US" baseline="0" dirty="0"/>
              <a:t> 2009 Respirometer Study</a:t>
            </a:r>
          </a:p>
        </c:rich>
      </c:tx>
      <c:layout/>
      <c:overlay val="0"/>
    </c:title>
    <c:autoTitleDeleted val="0"/>
    <c:plotArea>
      <c:layout/>
      <c:scatterChart>
        <c:scatterStyle val="smoothMarker"/>
        <c:varyColors val="0"/>
        <c:ser>
          <c:idx val="0"/>
          <c:order val="0"/>
          <c:tx>
            <c:strRef>
              <c:f>'C:\Documents and Settings\jqword\Local Settings\Temporary Internet Files\Content.Outlook\2SHDU4CL\[JIP biodeg October 2009 test data.xlsx]O2 consump. even reps removed'!$C$2:$E$2</c:f>
              <c:strCache>
                <c:ptCount val="1"/>
                <c:pt idx="0">
                  <c:v>blank</c:v>
                </c:pt>
              </c:strCache>
            </c:strRef>
          </c:tx>
          <c:xVal>
            <c:numRef>
              <c:f>'C:\Documents and Settings\jqword\Local Settings\Temporary Internet Files\Content.Outlook\2SHDU4CL\[JIP biodeg October 2009 test data.xlsx]O2 consump. even reps removed'!$B$4:$B$24</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xVal>
          <c:yVal>
            <c:numRef>
              <c:f>'C:\Documents and Settings\jqword\Local Settings\Temporary Internet Files\Content.Outlook\2SHDU4CL\[JIP biodeg October 2009 test data.xlsx]O2 consump. even reps removed'!$E$4:$E$24</c:f>
              <c:numCache>
                <c:formatCode>General</c:formatCode>
                <c:ptCount val="21"/>
                <c:pt idx="0">
                  <c:v>0</c:v>
                </c:pt>
                <c:pt idx="1">
                  <c:v>0.13500000000000001</c:v>
                </c:pt>
                <c:pt idx="2">
                  <c:v>0.28500000000000014</c:v>
                </c:pt>
                <c:pt idx="3">
                  <c:v>0.28500000000000014</c:v>
                </c:pt>
                <c:pt idx="4">
                  <c:v>0.31500000000000011</c:v>
                </c:pt>
                <c:pt idx="5">
                  <c:v>0.38500000000000012</c:v>
                </c:pt>
                <c:pt idx="6">
                  <c:v>0.54499999999999993</c:v>
                </c:pt>
                <c:pt idx="7">
                  <c:v>0.58499999999999996</c:v>
                </c:pt>
                <c:pt idx="8">
                  <c:v>0.58499999999999996</c:v>
                </c:pt>
                <c:pt idx="9">
                  <c:v>0.61500000000000021</c:v>
                </c:pt>
                <c:pt idx="10">
                  <c:v>0.61500000000000021</c:v>
                </c:pt>
                <c:pt idx="11">
                  <c:v>0.61500000000000021</c:v>
                </c:pt>
                <c:pt idx="12">
                  <c:v>0.61500000000000021</c:v>
                </c:pt>
                <c:pt idx="13">
                  <c:v>0.61500000000000021</c:v>
                </c:pt>
                <c:pt idx="14">
                  <c:v>0.61500000000000021</c:v>
                </c:pt>
                <c:pt idx="15">
                  <c:v>0.61500000000000021</c:v>
                </c:pt>
                <c:pt idx="16">
                  <c:v>0.61500000000000021</c:v>
                </c:pt>
                <c:pt idx="17">
                  <c:v>0.61500000000000021</c:v>
                </c:pt>
                <c:pt idx="18">
                  <c:v>0.61500000000000021</c:v>
                </c:pt>
                <c:pt idx="19">
                  <c:v>0.61500000000000021</c:v>
                </c:pt>
                <c:pt idx="20">
                  <c:v>0.61500000000000021</c:v>
                </c:pt>
              </c:numCache>
            </c:numRef>
          </c:yVal>
          <c:smooth val="1"/>
        </c:ser>
        <c:ser>
          <c:idx val="1"/>
          <c:order val="1"/>
          <c:tx>
            <c:strRef>
              <c:f>'C:\Documents and Settings\jqword\Local Settings\Temporary Internet Files\Content.Outlook\2SHDU4CL\[JIP biodeg October 2009 test data.xlsx]O2 consump. even reps removed'!$F$2:$G$2</c:f>
              <c:strCache>
                <c:ptCount val="1"/>
                <c:pt idx="0">
                  <c:v>weathered crude</c:v>
                </c:pt>
              </c:strCache>
            </c:strRef>
          </c:tx>
          <c:xVal>
            <c:numRef>
              <c:f>'C:\Documents and Settings\jqword\Local Settings\Temporary Internet Files\Content.Outlook\2SHDU4CL\[JIP biodeg October 2009 test data.xlsx]O2 consump. even reps removed'!$B$4:$B$24</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xVal>
          <c:yVal>
            <c:numRef>
              <c:f>'C:\Documents and Settings\jqword\Local Settings\Temporary Internet Files\Content.Outlook\2SHDU4CL\[JIP biodeg October 2009 test data.xlsx]O2 consump. even reps removed'!$G$4:$G$24</c:f>
              <c:numCache>
                <c:formatCode>General</c:formatCode>
                <c:ptCount val="21"/>
                <c:pt idx="0">
                  <c:v>0</c:v>
                </c:pt>
                <c:pt idx="1">
                  <c:v>0.17</c:v>
                </c:pt>
                <c:pt idx="2">
                  <c:v>0.27</c:v>
                </c:pt>
                <c:pt idx="3">
                  <c:v>0.27</c:v>
                </c:pt>
                <c:pt idx="4">
                  <c:v>0.28000000000000008</c:v>
                </c:pt>
                <c:pt idx="5">
                  <c:v>0.3000000000000001</c:v>
                </c:pt>
                <c:pt idx="6">
                  <c:v>0.44</c:v>
                </c:pt>
                <c:pt idx="7">
                  <c:v>0.47000000000000008</c:v>
                </c:pt>
                <c:pt idx="8">
                  <c:v>0.47000000000000008</c:v>
                </c:pt>
                <c:pt idx="9">
                  <c:v>0.53</c:v>
                </c:pt>
                <c:pt idx="10">
                  <c:v>0.53</c:v>
                </c:pt>
                <c:pt idx="11">
                  <c:v>0.53</c:v>
                </c:pt>
                <c:pt idx="12">
                  <c:v>0.53</c:v>
                </c:pt>
                <c:pt idx="13">
                  <c:v>0.53</c:v>
                </c:pt>
                <c:pt idx="14">
                  <c:v>0.53</c:v>
                </c:pt>
                <c:pt idx="15">
                  <c:v>0.59</c:v>
                </c:pt>
                <c:pt idx="16">
                  <c:v>0.59</c:v>
                </c:pt>
                <c:pt idx="17">
                  <c:v>0.59</c:v>
                </c:pt>
                <c:pt idx="18">
                  <c:v>0.59</c:v>
                </c:pt>
                <c:pt idx="19">
                  <c:v>0.59</c:v>
                </c:pt>
                <c:pt idx="20">
                  <c:v>0.59</c:v>
                </c:pt>
              </c:numCache>
            </c:numRef>
          </c:yVal>
          <c:smooth val="1"/>
        </c:ser>
        <c:ser>
          <c:idx val="2"/>
          <c:order val="2"/>
          <c:tx>
            <c:strRef>
              <c:f>'C:\Documents and Settings\jqword\Local Settings\Temporary Internet Files\Content.Outlook\2SHDU4CL\[JIP biodeg October 2009 test data.xlsx]O2 consump. even reps removed'!$H$2:$J$2</c:f>
              <c:strCache>
                <c:ptCount val="1"/>
                <c:pt idx="0">
                  <c:v>weathered crude + disp.</c:v>
                </c:pt>
              </c:strCache>
            </c:strRef>
          </c:tx>
          <c:xVal>
            <c:numRef>
              <c:f>'C:\Documents and Settings\jqword\Local Settings\Temporary Internet Files\Content.Outlook\2SHDU4CL\[JIP biodeg October 2009 test data.xlsx]O2 consump. even reps removed'!$B$4:$B$24</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xVal>
          <c:yVal>
            <c:numRef>
              <c:f>'C:\Documents and Settings\jqword\Local Settings\Temporary Internet Files\Content.Outlook\2SHDU4CL\[JIP biodeg October 2009 test data.xlsx]O2 consump. even reps removed'!$J$4:$J$24</c:f>
              <c:numCache>
                <c:formatCode>General</c:formatCode>
                <c:ptCount val="21"/>
                <c:pt idx="0">
                  <c:v>0</c:v>
                </c:pt>
                <c:pt idx="1">
                  <c:v>0.19</c:v>
                </c:pt>
                <c:pt idx="2">
                  <c:v>0.30000000000000016</c:v>
                </c:pt>
                <c:pt idx="3">
                  <c:v>0.30000000000000016</c:v>
                </c:pt>
                <c:pt idx="4">
                  <c:v>0.35500000000000009</c:v>
                </c:pt>
                <c:pt idx="5">
                  <c:v>0.41500000000000015</c:v>
                </c:pt>
                <c:pt idx="6">
                  <c:v>0.61000000000000021</c:v>
                </c:pt>
                <c:pt idx="7">
                  <c:v>0.70000000000000018</c:v>
                </c:pt>
                <c:pt idx="8">
                  <c:v>0.71000000000000019</c:v>
                </c:pt>
                <c:pt idx="9">
                  <c:v>0.86000000000000032</c:v>
                </c:pt>
                <c:pt idx="10">
                  <c:v>0.86000000000000032</c:v>
                </c:pt>
                <c:pt idx="11">
                  <c:v>0.86000000000000032</c:v>
                </c:pt>
                <c:pt idx="12">
                  <c:v>0.88500000000000001</c:v>
                </c:pt>
                <c:pt idx="13">
                  <c:v>0.91</c:v>
                </c:pt>
                <c:pt idx="14">
                  <c:v>0.92500000000000004</c:v>
                </c:pt>
                <c:pt idx="15">
                  <c:v>1.135</c:v>
                </c:pt>
                <c:pt idx="16">
                  <c:v>1.135</c:v>
                </c:pt>
                <c:pt idx="17">
                  <c:v>1.2149999999999994</c:v>
                </c:pt>
                <c:pt idx="18">
                  <c:v>1.2149999999999994</c:v>
                </c:pt>
                <c:pt idx="19">
                  <c:v>1.2149999999999994</c:v>
                </c:pt>
                <c:pt idx="20">
                  <c:v>1.24</c:v>
                </c:pt>
              </c:numCache>
            </c:numRef>
          </c:yVal>
          <c:smooth val="1"/>
        </c:ser>
        <c:dLbls>
          <c:showLegendKey val="0"/>
          <c:showVal val="0"/>
          <c:showCatName val="0"/>
          <c:showSerName val="0"/>
          <c:showPercent val="0"/>
          <c:showBubbleSize val="0"/>
        </c:dLbls>
        <c:axId val="45631744"/>
        <c:axId val="45642112"/>
      </c:scatterChart>
      <c:valAx>
        <c:axId val="45631744"/>
        <c:scaling>
          <c:orientation val="minMax"/>
        </c:scaling>
        <c:delete val="0"/>
        <c:axPos val="b"/>
        <c:title>
          <c:tx>
            <c:rich>
              <a:bodyPr/>
              <a:lstStyle/>
              <a:p>
                <a:pPr>
                  <a:defRPr/>
                </a:pPr>
                <a:r>
                  <a:rPr lang="en-US" dirty="0"/>
                  <a:t>Day</a:t>
                </a:r>
              </a:p>
            </c:rich>
          </c:tx>
          <c:layout/>
          <c:overlay val="0"/>
        </c:title>
        <c:numFmt formatCode="General" sourceLinked="1"/>
        <c:majorTickMark val="out"/>
        <c:minorTickMark val="none"/>
        <c:tickLblPos val="nextTo"/>
        <c:crossAx val="45642112"/>
        <c:crosses val="autoZero"/>
        <c:crossBetween val="midCat"/>
      </c:valAx>
      <c:valAx>
        <c:axId val="45642112"/>
        <c:scaling>
          <c:orientation val="minMax"/>
        </c:scaling>
        <c:delete val="0"/>
        <c:axPos val="l"/>
        <c:majorGridlines/>
        <c:title>
          <c:tx>
            <c:rich>
              <a:bodyPr rot="-5400000" vert="horz"/>
              <a:lstStyle/>
              <a:p>
                <a:pPr>
                  <a:defRPr/>
                </a:pPr>
                <a:r>
                  <a:rPr lang="en-US" dirty="0"/>
                  <a:t>Oxygen</a:t>
                </a:r>
                <a:r>
                  <a:rPr lang="en-US" baseline="0" dirty="0"/>
                  <a:t> Consumed mg/L</a:t>
                </a:r>
                <a:endParaRPr lang="en-US" dirty="0"/>
              </a:p>
            </c:rich>
          </c:tx>
          <c:layout/>
          <c:overlay val="0"/>
        </c:title>
        <c:numFmt formatCode="General" sourceLinked="1"/>
        <c:majorTickMark val="out"/>
        <c:minorTickMark val="none"/>
        <c:tickLblPos val="nextTo"/>
        <c:crossAx val="45631744"/>
        <c:crosses val="autoZero"/>
        <c:crossBetween val="midCat"/>
      </c:valAx>
    </c:plotArea>
    <c:legend>
      <c:legendPos val="r"/>
      <c:layout/>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3.wmf"/></Relationships>
</file>

<file path=ppt/drawings/drawing1.xml><?xml version="1.0" encoding="utf-8"?>
<c:userShapes xmlns:c="http://schemas.openxmlformats.org/drawingml/2006/chart">
  <cdr:relSizeAnchor xmlns:cdr="http://schemas.openxmlformats.org/drawingml/2006/chartDrawing">
    <cdr:from>
      <cdr:x>0.04925</cdr:x>
      <cdr:y>0.916</cdr:y>
    </cdr:from>
    <cdr:to>
      <cdr:x>0.21429</cdr:x>
      <cdr:y>0.995</cdr:y>
    </cdr:to>
    <cdr:sp macro="" textlink="">
      <cdr:nvSpPr>
        <cdr:cNvPr id="1025" name="TextBox 1"/>
        <cdr:cNvSpPr txBox="1">
          <a:spLocks xmlns:a="http://schemas.openxmlformats.org/drawingml/2006/main" noChangeArrowheads="1"/>
        </cdr:cNvSpPr>
      </cdr:nvSpPr>
      <cdr:spPr bwMode="auto">
        <a:xfrm xmlns:a="http://schemas.openxmlformats.org/drawingml/2006/main">
          <a:off x="420318" y="4816145"/>
          <a:ext cx="1408481" cy="41536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91440" tIns="45720" rIns="91440" bIns="45720" anchor="t" upright="1"/>
        <a:lstStyle xmlns:a="http://schemas.openxmlformats.org/drawingml/2006/main"/>
        <a:p xmlns:a="http://schemas.openxmlformats.org/drawingml/2006/main">
          <a:pPr algn="l" rtl="0">
            <a:defRPr sz="1000"/>
          </a:pPr>
          <a:r>
            <a:rPr lang="en-US" sz="1000" b="0" i="0" u="none" strike="noStrike" baseline="0" dirty="0">
              <a:solidFill>
                <a:srgbClr val="000000"/>
              </a:solidFill>
              <a:latin typeface="Calibri"/>
            </a:rPr>
            <a:t>*=Alaskan </a:t>
          </a:r>
        </a:p>
        <a:p xmlns:a="http://schemas.openxmlformats.org/drawingml/2006/main">
          <a:pPr algn="l" rtl="0">
            <a:defRPr sz="1000"/>
          </a:pPr>
          <a:r>
            <a:rPr lang="en-US" sz="1000" b="0" i="0" u="none" strike="noStrike" baseline="0" dirty="0">
              <a:solidFill>
                <a:srgbClr val="000000"/>
              </a:solidFill>
              <a:latin typeface="Calibri"/>
            </a:rPr>
            <a:t>** = Larva</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3FDCA9-D9E6-4F10-86A7-CE4C5031F0DE}" type="datetimeFigureOut">
              <a:rPr lang="en-US" smtClean="0"/>
              <a:t>11/3/2014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D933A5-8DE9-491E-BF9E-62F64B70BF99}" type="slidenum">
              <a:rPr lang="en-US" smtClean="0"/>
              <a:t>‹#›</a:t>
            </a:fld>
            <a:endParaRPr lang="en-US"/>
          </a:p>
        </p:txBody>
      </p:sp>
    </p:spTree>
    <p:extLst>
      <p:ext uri="{BB962C8B-B14F-4D97-AF65-F5344CB8AC3E}">
        <p14:creationId xmlns:p14="http://schemas.microsoft.com/office/powerpoint/2010/main" val="872452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little math, 30 billion </a:t>
            </a:r>
            <a:r>
              <a:rPr lang="en-US" baseline="0" dirty="0" err="1" smtClean="0"/>
              <a:t>diviide</a:t>
            </a:r>
            <a:r>
              <a:rPr lang="en-US" baseline="0" dirty="0" smtClean="0"/>
              <a:t> by 2 million </a:t>
            </a:r>
            <a:r>
              <a:rPr lang="en-US" baseline="0" dirty="0" err="1" smtClean="0"/>
              <a:t>bbl</a:t>
            </a:r>
            <a:r>
              <a:rPr lang="en-US" baseline="0" dirty="0" smtClean="0"/>
              <a:t>/ day/365 days per year = 41 years of full pipeline</a:t>
            </a:r>
            <a:endParaRPr lang="en-US" dirty="0"/>
          </a:p>
        </p:txBody>
      </p:sp>
      <p:sp>
        <p:nvSpPr>
          <p:cNvPr id="4" name="Slide Number Placeholder 3"/>
          <p:cNvSpPr>
            <a:spLocks noGrp="1"/>
          </p:cNvSpPr>
          <p:nvPr>
            <p:ph type="sldNum" sz="quarter" idx="10"/>
          </p:nvPr>
        </p:nvSpPr>
        <p:spPr/>
        <p:txBody>
          <a:bodyPr/>
          <a:lstStyle/>
          <a:p>
            <a:fld id="{BCD933A5-8DE9-491E-BF9E-62F64B70BF99}" type="slidenum">
              <a:rPr lang="en-US" smtClean="0"/>
              <a:t>7</a:t>
            </a:fld>
            <a:endParaRPr lang="en-US"/>
          </a:p>
        </p:txBody>
      </p:sp>
    </p:spTree>
    <p:extLst>
      <p:ext uri="{BB962C8B-B14F-4D97-AF65-F5344CB8AC3E}">
        <p14:creationId xmlns:p14="http://schemas.microsoft.com/office/powerpoint/2010/main" val="2535894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C472F8-1C77-4FA2-AE47-ECCFFD57395B}" type="slidenum">
              <a:rPr lang="en-US"/>
              <a:pPr/>
              <a:t>67</a:t>
            </a:fld>
            <a:endParaRPr lang="en-US"/>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9F5087-B79C-4486-B068-E7B3EBFEB5B4}" type="slidenum">
              <a:rPr lang="en-US"/>
              <a:pPr/>
              <a:t>69</a:t>
            </a:fld>
            <a:endParaRPr lang="en-US"/>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9F5087-B79C-4486-B068-E7B3EBFEB5B4}" type="slidenum">
              <a:rPr lang="en-US"/>
              <a:pPr/>
              <a:t>70</a:t>
            </a:fld>
            <a:endParaRPr lang="en-US"/>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933A5-8DE9-491E-BF9E-62F64B70BF99}" type="slidenum">
              <a:rPr lang="en-US" smtClean="0"/>
              <a:t>77</a:t>
            </a:fld>
            <a:endParaRPr lang="en-US"/>
          </a:p>
        </p:txBody>
      </p:sp>
    </p:spTree>
    <p:extLst>
      <p:ext uri="{BB962C8B-B14F-4D97-AF65-F5344CB8AC3E}">
        <p14:creationId xmlns:p14="http://schemas.microsoft.com/office/powerpoint/2010/main" val="2488100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17410"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ea typeface="ＭＳ Ｐゴシック" charset="0"/>
              </a:rPr>
              <a:t>Main points: </a:t>
            </a:r>
          </a:p>
          <a:p>
            <a:pPr>
              <a:buFontTx/>
              <a:buAutoNum type="arabicParenR"/>
            </a:pPr>
            <a:r>
              <a:rPr lang="en-US">
                <a:ea typeface="ＭＳ Ｐゴシック" charset="0"/>
              </a:rPr>
              <a:t>coastal radar great for monitoring within 10km of platform or shore-sites</a:t>
            </a:r>
          </a:p>
          <a:p>
            <a:endParaRPr lang="en-US">
              <a:ea typeface="ＭＳ Ｐゴシック" charset="0"/>
            </a:endParaRPr>
          </a:p>
          <a:p>
            <a:r>
              <a:rPr lang="en-US">
                <a:ea typeface="ＭＳ Ｐゴシック" charset="0"/>
              </a:rPr>
              <a:t>2) buoys deployed on ice after spill can help track potential oil trajectory over long distances</a:t>
            </a:r>
          </a:p>
          <a:p>
            <a:endParaRPr lang="en-US">
              <a:ea typeface="ＭＳ Ｐゴシック" charset="0"/>
            </a:endParaRPr>
          </a:p>
          <a:p>
            <a:pPr>
              <a:buFontTx/>
              <a:buChar char="•"/>
            </a:pPr>
            <a:r>
              <a:rPr lang="en-US">
                <a:ea typeface="ＭＳ Ｐゴシック" charset="0"/>
              </a:rPr>
              <a:t>Top left: UAF researchers deploying ice drift buoy (ARGOS positioning)</a:t>
            </a:r>
          </a:p>
          <a:p>
            <a:pPr>
              <a:buFontTx/>
              <a:buChar char="•"/>
            </a:pPr>
            <a:endParaRPr lang="en-US">
              <a:ea typeface="ＭＳ Ｐゴシック" charset="0"/>
            </a:endParaRPr>
          </a:p>
          <a:p>
            <a:pPr>
              <a:buFontTx/>
              <a:buChar char="•"/>
            </a:pPr>
            <a:r>
              <a:rPr lang="en-US">
                <a:ea typeface="ＭＳ Ｐゴシック" charset="0"/>
              </a:rPr>
              <a:t>Top right: drift from Jenny</a:t>
            </a:r>
            <a:r>
              <a:rPr lang="ja-JP" altLang="en-US">
                <a:ea typeface="ＭＳ Ｐゴシック" charset="0"/>
              </a:rPr>
              <a:t>’</a:t>
            </a:r>
            <a:r>
              <a:rPr lang="en-US" altLang="ja-JP">
                <a:ea typeface="ＭＳ Ｐゴシック" charset="0"/>
              </a:rPr>
              <a:t>s buoys (start April; end June; 7 days between cross-hairs, bunch in center near ice camp which was ~190 mile north of Prudhoe Bay; most southern drift shows &gt; 50km in 7 days!); assuming oil moves with ice, if oil gets out into the Beaufort Sea, could spread &gt;50km in a week</a:t>
            </a:r>
          </a:p>
          <a:p>
            <a:pPr>
              <a:buFontTx/>
              <a:buChar char="•"/>
            </a:pPr>
            <a:endParaRPr lang="en-US">
              <a:ea typeface="ＭＳ Ｐゴシック" charset="0"/>
            </a:endParaRPr>
          </a:p>
          <a:p>
            <a:pPr>
              <a:buFontTx/>
              <a:buChar char="•"/>
            </a:pPr>
            <a:r>
              <a:rPr lang="en-US">
                <a:ea typeface="ＭＳ Ｐゴシック" charset="0"/>
              </a:rPr>
              <a:t>Bottom left: Barrow coastal radar </a:t>
            </a:r>
          </a:p>
          <a:p>
            <a:endParaRPr lang="en-US">
              <a:ea typeface="ＭＳ Ｐゴシック" charset="0"/>
            </a:endParaRPr>
          </a:p>
          <a:p>
            <a:pPr>
              <a:buFontTx/>
              <a:buChar char="•"/>
            </a:pPr>
            <a:r>
              <a:rPr lang="en-US">
                <a:ea typeface="ＭＳ Ｐゴシック" charset="0"/>
              </a:rPr>
              <a:t>Bottom right: air drop ice buoy developed by Canatac and used by UAF (check with Jenny), position updated every few minutes (ARGOS = 4 hrs)</a:t>
            </a:r>
          </a:p>
        </p:txBody>
      </p:sp>
      <p:sp>
        <p:nvSpPr>
          <p:cNvPr id="17411" name="Slide Number Placeholder 3"/>
          <p:cNvSpPr>
            <a:spLocks noGrp="1"/>
          </p:cNvSpPr>
          <p:nvPr>
            <p:ph type="sldNum" sz="quarter" idx="4294967295"/>
          </p:nvPr>
        </p:nvSpPr>
        <p:spPr bwMode="auto">
          <a:xfrm>
            <a:off x="3884613" y="8684927"/>
            <a:ext cx="2971800" cy="4575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charset="0"/>
                <a:ea typeface="ＭＳ Ｐゴシック" charset="0"/>
                <a:cs typeface="ＭＳ Ｐゴシック" charset="0"/>
              </a:defRPr>
            </a:lvl1pPr>
            <a:lvl2pPr marL="742871" indent="-285719">
              <a:defRPr sz="2800">
                <a:solidFill>
                  <a:schemeClr val="tx1"/>
                </a:solidFill>
                <a:latin typeface="Arial" charset="0"/>
                <a:ea typeface="ＭＳ Ｐゴシック" charset="0"/>
              </a:defRPr>
            </a:lvl2pPr>
            <a:lvl3pPr marL="1142879" indent="-228576">
              <a:defRPr sz="2800">
                <a:solidFill>
                  <a:schemeClr val="tx1"/>
                </a:solidFill>
                <a:latin typeface="Arial" charset="0"/>
                <a:ea typeface="ＭＳ Ｐゴシック" charset="0"/>
              </a:defRPr>
            </a:lvl3pPr>
            <a:lvl4pPr marL="1600030" indent="-228576">
              <a:defRPr sz="2800">
                <a:solidFill>
                  <a:schemeClr val="tx1"/>
                </a:solidFill>
                <a:latin typeface="Arial" charset="0"/>
                <a:ea typeface="ＭＳ Ｐゴシック" charset="0"/>
              </a:defRPr>
            </a:lvl4pPr>
            <a:lvl5pPr marL="2057182" indent="-228576">
              <a:defRPr sz="2800">
                <a:solidFill>
                  <a:schemeClr val="tx1"/>
                </a:solidFill>
                <a:latin typeface="Arial" charset="0"/>
                <a:ea typeface="ＭＳ Ｐゴシック" charset="0"/>
              </a:defRPr>
            </a:lvl5pPr>
            <a:lvl6pPr marL="2514333" indent="-228576" eaLnBrk="0" fontAlgn="base" hangingPunct="0">
              <a:spcBef>
                <a:spcPct val="0"/>
              </a:spcBef>
              <a:spcAft>
                <a:spcPct val="0"/>
              </a:spcAft>
              <a:defRPr sz="2800">
                <a:solidFill>
                  <a:schemeClr val="tx1"/>
                </a:solidFill>
                <a:latin typeface="Arial" charset="0"/>
                <a:ea typeface="ＭＳ Ｐゴシック" charset="0"/>
              </a:defRPr>
            </a:lvl6pPr>
            <a:lvl7pPr marL="2971485" indent="-228576" eaLnBrk="0" fontAlgn="base" hangingPunct="0">
              <a:spcBef>
                <a:spcPct val="0"/>
              </a:spcBef>
              <a:spcAft>
                <a:spcPct val="0"/>
              </a:spcAft>
              <a:defRPr sz="2800">
                <a:solidFill>
                  <a:schemeClr val="tx1"/>
                </a:solidFill>
                <a:latin typeface="Arial" charset="0"/>
                <a:ea typeface="ＭＳ Ｐゴシック" charset="0"/>
              </a:defRPr>
            </a:lvl7pPr>
            <a:lvl8pPr marL="3428637" indent="-228576" eaLnBrk="0" fontAlgn="base" hangingPunct="0">
              <a:spcBef>
                <a:spcPct val="0"/>
              </a:spcBef>
              <a:spcAft>
                <a:spcPct val="0"/>
              </a:spcAft>
              <a:defRPr sz="2800">
                <a:solidFill>
                  <a:schemeClr val="tx1"/>
                </a:solidFill>
                <a:latin typeface="Arial" charset="0"/>
                <a:ea typeface="ＭＳ Ｐゴシック" charset="0"/>
              </a:defRPr>
            </a:lvl8pPr>
            <a:lvl9pPr marL="3885788" indent="-228576" eaLnBrk="0" fontAlgn="base" hangingPunct="0">
              <a:spcBef>
                <a:spcPct val="0"/>
              </a:spcBef>
              <a:spcAft>
                <a:spcPct val="0"/>
              </a:spcAft>
              <a:defRPr sz="2800">
                <a:solidFill>
                  <a:schemeClr val="tx1"/>
                </a:solidFill>
                <a:latin typeface="Arial" charset="0"/>
                <a:ea typeface="ＭＳ Ｐゴシック" charset="0"/>
              </a:defRPr>
            </a:lvl9pPr>
          </a:lstStyle>
          <a:p>
            <a:fld id="{84C6D04E-2425-1244-AAD5-34792E1AF1B0}" type="slidenum">
              <a:rPr lang="en-US"/>
              <a:pPr/>
              <a:t>84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ln/>
        </p:spPr>
      </p:sp>
      <p:sp>
        <p:nvSpPr>
          <p:cNvPr id="19458"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ea typeface="ＭＳ Ｐゴシック" charset="0"/>
              </a:rPr>
              <a:t>Main points:</a:t>
            </a:r>
          </a:p>
          <a:p>
            <a:pPr>
              <a:buFontTx/>
              <a:buAutoNum type="arabicParenR"/>
            </a:pPr>
            <a:r>
              <a:rPr lang="en-US">
                <a:ea typeface="ＭＳ Ｐゴシック" charset="0"/>
              </a:rPr>
              <a:t>Oil trajectory modeling in ice-covered waters is essential , we need to: a) know where oil is if it cannot be detect using aerial surveys or remotely sensed data ; b) predict where it could be in the  near future to assist response / clean-up operations and c) model potential drift trajectories from oil spill scenarios for risk assessments</a:t>
            </a:r>
          </a:p>
          <a:p>
            <a:pPr>
              <a:buFontTx/>
              <a:buAutoNum type="arabicParenR"/>
            </a:pPr>
            <a:r>
              <a:rPr lang="en-US">
                <a:ea typeface="ＭＳ Ｐゴシック" charset="0"/>
              </a:rPr>
              <a:t>Current oil trajectory models do not include sea ice and current state-of-the art sea ice models have not been evaluated for oil spills in ice</a:t>
            </a:r>
          </a:p>
          <a:p>
            <a:endParaRPr lang="en-US">
              <a:ea typeface="ＭＳ Ｐゴシック" charset="0"/>
            </a:endParaRPr>
          </a:p>
          <a:p>
            <a:r>
              <a:rPr lang="en-US">
                <a:ea typeface="ＭＳ Ｐゴシック" charset="0"/>
              </a:rPr>
              <a:t>PROPOSE ADAPTING CURRENT STATE-OF-THE-ART MODELS FOR OIL SPILL MODELING IN ICE-COVERED WATERS, KEY COMPONENT OF MODEL WOULD BE ASSIMILATION OF ENVIRONMENTAL DATA FROM THE MONITORING PROGRAM</a:t>
            </a:r>
          </a:p>
          <a:p>
            <a:endParaRPr lang="en-US">
              <a:ea typeface="ＭＳ Ｐゴシック" charset="0"/>
            </a:endParaRPr>
          </a:p>
          <a:p>
            <a:r>
              <a:rPr lang="en-US">
                <a:ea typeface="ＭＳ Ｐゴシック" charset="0"/>
              </a:rPr>
              <a:t>UAF is at the leading edge of small-scale sea ice modeling and arctic systems modeling</a:t>
            </a:r>
          </a:p>
        </p:txBody>
      </p:sp>
      <p:sp>
        <p:nvSpPr>
          <p:cNvPr id="19459" name="Slide Number Placeholder 3"/>
          <p:cNvSpPr>
            <a:spLocks noGrp="1"/>
          </p:cNvSpPr>
          <p:nvPr>
            <p:ph type="sldNum" sz="quarter" idx="4294967295"/>
          </p:nvPr>
        </p:nvSpPr>
        <p:spPr bwMode="auto">
          <a:xfrm>
            <a:off x="3884613" y="8684927"/>
            <a:ext cx="2971800" cy="4575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charset="0"/>
                <a:ea typeface="ＭＳ Ｐゴシック" charset="0"/>
                <a:cs typeface="ＭＳ Ｐゴシック" charset="0"/>
              </a:defRPr>
            </a:lvl1pPr>
            <a:lvl2pPr marL="742871" indent="-285719">
              <a:defRPr sz="2800">
                <a:solidFill>
                  <a:schemeClr val="tx1"/>
                </a:solidFill>
                <a:latin typeface="Arial" charset="0"/>
                <a:ea typeface="ＭＳ Ｐゴシック" charset="0"/>
              </a:defRPr>
            </a:lvl2pPr>
            <a:lvl3pPr marL="1142879" indent="-228576">
              <a:defRPr sz="2800">
                <a:solidFill>
                  <a:schemeClr val="tx1"/>
                </a:solidFill>
                <a:latin typeface="Arial" charset="0"/>
                <a:ea typeface="ＭＳ Ｐゴシック" charset="0"/>
              </a:defRPr>
            </a:lvl3pPr>
            <a:lvl4pPr marL="1600030" indent="-228576">
              <a:defRPr sz="2800">
                <a:solidFill>
                  <a:schemeClr val="tx1"/>
                </a:solidFill>
                <a:latin typeface="Arial" charset="0"/>
                <a:ea typeface="ＭＳ Ｐゴシック" charset="0"/>
              </a:defRPr>
            </a:lvl4pPr>
            <a:lvl5pPr marL="2057182" indent="-228576">
              <a:defRPr sz="2800">
                <a:solidFill>
                  <a:schemeClr val="tx1"/>
                </a:solidFill>
                <a:latin typeface="Arial" charset="0"/>
                <a:ea typeface="ＭＳ Ｐゴシック" charset="0"/>
              </a:defRPr>
            </a:lvl5pPr>
            <a:lvl6pPr marL="2514333" indent="-228576" eaLnBrk="0" fontAlgn="base" hangingPunct="0">
              <a:spcBef>
                <a:spcPct val="0"/>
              </a:spcBef>
              <a:spcAft>
                <a:spcPct val="0"/>
              </a:spcAft>
              <a:defRPr sz="2800">
                <a:solidFill>
                  <a:schemeClr val="tx1"/>
                </a:solidFill>
                <a:latin typeface="Arial" charset="0"/>
                <a:ea typeface="ＭＳ Ｐゴシック" charset="0"/>
              </a:defRPr>
            </a:lvl6pPr>
            <a:lvl7pPr marL="2971485" indent="-228576" eaLnBrk="0" fontAlgn="base" hangingPunct="0">
              <a:spcBef>
                <a:spcPct val="0"/>
              </a:spcBef>
              <a:spcAft>
                <a:spcPct val="0"/>
              </a:spcAft>
              <a:defRPr sz="2800">
                <a:solidFill>
                  <a:schemeClr val="tx1"/>
                </a:solidFill>
                <a:latin typeface="Arial" charset="0"/>
                <a:ea typeface="ＭＳ Ｐゴシック" charset="0"/>
              </a:defRPr>
            </a:lvl7pPr>
            <a:lvl8pPr marL="3428637" indent="-228576" eaLnBrk="0" fontAlgn="base" hangingPunct="0">
              <a:spcBef>
                <a:spcPct val="0"/>
              </a:spcBef>
              <a:spcAft>
                <a:spcPct val="0"/>
              </a:spcAft>
              <a:defRPr sz="2800">
                <a:solidFill>
                  <a:schemeClr val="tx1"/>
                </a:solidFill>
                <a:latin typeface="Arial" charset="0"/>
                <a:ea typeface="ＭＳ Ｐゴシック" charset="0"/>
              </a:defRPr>
            </a:lvl8pPr>
            <a:lvl9pPr marL="3885788" indent="-228576" eaLnBrk="0" fontAlgn="base" hangingPunct="0">
              <a:spcBef>
                <a:spcPct val="0"/>
              </a:spcBef>
              <a:spcAft>
                <a:spcPct val="0"/>
              </a:spcAft>
              <a:defRPr sz="2800">
                <a:solidFill>
                  <a:schemeClr val="tx1"/>
                </a:solidFill>
                <a:latin typeface="Arial" charset="0"/>
                <a:ea typeface="ＭＳ Ｐゴシック" charset="0"/>
              </a:defRPr>
            </a:lvl9pPr>
          </a:lstStyle>
          <a:p>
            <a:fld id="{1BDE78C9-8586-1943-ABAD-F31F8A1919D8}" type="slidenum">
              <a:rPr lang="en-US"/>
              <a:pPr/>
              <a:t>85</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4294967295"/>
          </p:nvPr>
        </p:nvSpPr>
        <p:spPr bwMode="auto">
          <a:xfrm>
            <a:off x="3884613" y="8684927"/>
            <a:ext cx="2971800" cy="4575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charset="0"/>
                <a:ea typeface="ＭＳ Ｐゴシック" charset="0"/>
                <a:cs typeface="ＭＳ Ｐゴシック" charset="0"/>
              </a:defRPr>
            </a:lvl1pPr>
            <a:lvl2pPr marL="742871" indent="-285719">
              <a:defRPr sz="2800">
                <a:solidFill>
                  <a:schemeClr val="tx1"/>
                </a:solidFill>
                <a:latin typeface="Arial" charset="0"/>
                <a:ea typeface="ＭＳ Ｐゴシック" charset="0"/>
              </a:defRPr>
            </a:lvl2pPr>
            <a:lvl3pPr marL="1142879" indent="-228576">
              <a:defRPr sz="2800">
                <a:solidFill>
                  <a:schemeClr val="tx1"/>
                </a:solidFill>
                <a:latin typeface="Arial" charset="0"/>
                <a:ea typeface="ＭＳ Ｐゴシック" charset="0"/>
              </a:defRPr>
            </a:lvl3pPr>
            <a:lvl4pPr marL="1600030" indent="-228576">
              <a:defRPr sz="2800">
                <a:solidFill>
                  <a:schemeClr val="tx1"/>
                </a:solidFill>
                <a:latin typeface="Arial" charset="0"/>
                <a:ea typeface="ＭＳ Ｐゴシック" charset="0"/>
              </a:defRPr>
            </a:lvl4pPr>
            <a:lvl5pPr marL="2057182" indent="-228576">
              <a:defRPr sz="2800">
                <a:solidFill>
                  <a:schemeClr val="tx1"/>
                </a:solidFill>
                <a:latin typeface="Arial" charset="0"/>
                <a:ea typeface="ＭＳ Ｐゴシック" charset="0"/>
              </a:defRPr>
            </a:lvl5pPr>
            <a:lvl6pPr marL="2514333" indent="-228576" eaLnBrk="0" fontAlgn="base" hangingPunct="0">
              <a:spcBef>
                <a:spcPct val="0"/>
              </a:spcBef>
              <a:spcAft>
                <a:spcPct val="0"/>
              </a:spcAft>
              <a:defRPr sz="2800">
                <a:solidFill>
                  <a:schemeClr val="tx1"/>
                </a:solidFill>
                <a:latin typeface="Arial" charset="0"/>
                <a:ea typeface="ＭＳ Ｐゴシック" charset="0"/>
              </a:defRPr>
            </a:lvl6pPr>
            <a:lvl7pPr marL="2971485" indent="-228576" eaLnBrk="0" fontAlgn="base" hangingPunct="0">
              <a:spcBef>
                <a:spcPct val="0"/>
              </a:spcBef>
              <a:spcAft>
                <a:spcPct val="0"/>
              </a:spcAft>
              <a:defRPr sz="2800">
                <a:solidFill>
                  <a:schemeClr val="tx1"/>
                </a:solidFill>
                <a:latin typeface="Arial" charset="0"/>
                <a:ea typeface="ＭＳ Ｐゴシック" charset="0"/>
              </a:defRPr>
            </a:lvl7pPr>
            <a:lvl8pPr marL="3428637" indent="-228576" eaLnBrk="0" fontAlgn="base" hangingPunct="0">
              <a:spcBef>
                <a:spcPct val="0"/>
              </a:spcBef>
              <a:spcAft>
                <a:spcPct val="0"/>
              </a:spcAft>
              <a:defRPr sz="2800">
                <a:solidFill>
                  <a:schemeClr val="tx1"/>
                </a:solidFill>
                <a:latin typeface="Arial" charset="0"/>
                <a:ea typeface="ＭＳ Ｐゴシック" charset="0"/>
              </a:defRPr>
            </a:lvl8pPr>
            <a:lvl9pPr marL="3885788" indent="-228576"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0F01EF2C-0170-3A44-9DD2-D56A63C8DEC3}" type="slidenum">
              <a:rPr lang="en-US" sz="1200">
                <a:solidFill>
                  <a:srgbClr val="000000"/>
                </a:solidFill>
                <a:ea typeface="ヒラギノ角ゴ ProN W3" charset="0"/>
                <a:cs typeface="ヒラギノ角ゴ ProN W3" charset="0"/>
                <a:sym typeface="Arial" charset="0"/>
              </a:rPr>
              <a:pPr eaLnBrk="1" hangingPunct="1"/>
              <a:t>86</a:t>
            </a:fld>
            <a:endParaRPr lang="en-US" sz="1200" dirty="0">
              <a:solidFill>
                <a:srgbClr val="000000"/>
              </a:solidFill>
              <a:ea typeface="ヒラギノ角ゴ ProN W3" charset="0"/>
              <a:cs typeface="ヒラギノ角ゴ ProN W3" charset="0"/>
              <a:sym typeface="Arial" charset="0"/>
            </a:endParaRPr>
          </a:p>
        </p:txBody>
      </p:sp>
      <p:sp>
        <p:nvSpPr>
          <p:cNvPr id="29698" name="Rectangle 2"/>
          <p:cNvSpPr>
            <a:spLocks noGrp="1" noRot="1" noChangeAspect="1" noChangeArrowheads="1"/>
          </p:cNvSpPr>
          <p:nvPr>
            <p:ph type="sldImg"/>
          </p:nvPr>
        </p:nvSpPr>
        <p:spPr>
          <a:solidFill>
            <a:srgbClr val="FFFFFF"/>
          </a:solidFill>
          <a:ln/>
        </p:spPr>
      </p:sp>
      <p:sp>
        <p:nvSpPr>
          <p:cNvPr id="29699" name="Rectangle 3"/>
          <p:cNvSpPr>
            <a:spLocks noGrp="1" noChangeArrowheads="1"/>
          </p:cNvSpPr>
          <p:nvPr>
            <p:ph type="body" idx="1"/>
          </p:nvPr>
        </p:nvSpPr>
        <p:spPr>
          <a:xfrm>
            <a:off x="914401" y="4344025"/>
            <a:ext cx="5029200" cy="4114488"/>
          </a:xfrm>
          <a:solidFill>
            <a:srgbClr val="FFFFFF"/>
          </a:solidFill>
          <a:ln>
            <a:solidFill>
              <a:srgbClr val="000000"/>
            </a:solidFill>
          </a:ln>
        </p:spPr>
        <p:txBody>
          <a:bodyPr/>
          <a:lstStyle/>
          <a:p>
            <a:pPr eaLnBrk="1" hangingPunct="1">
              <a:spcBef>
                <a:spcPct val="0"/>
              </a:spcBef>
            </a:pPr>
            <a:r>
              <a:rPr lang="en-US">
                <a:latin typeface="Calibri" charset="0"/>
                <a:ea typeface="ＭＳ Ｐゴシック" charset="0"/>
              </a:rPr>
              <a:t>-situated at the junction between remote sensing scales (acquisition time!!!) and ground-based operations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4294967295"/>
          </p:nvPr>
        </p:nvSpPr>
        <p:spPr bwMode="auto">
          <a:xfrm>
            <a:off x="3884613" y="8684927"/>
            <a:ext cx="2971800" cy="4575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charset="0"/>
                <a:ea typeface="ＭＳ Ｐゴシック" charset="0"/>
                <a:cs typeface="ＭＳ Ｐゴシック" charset="0"/>
              </a:defRPr>
            </a:lvl1pPr>
            <a:lvl2pPr marL="742871" indent="-285719">
              <a:defRPr sz="2800">
                <a:solidFill>
                  <a:schemeClr val="tx1"/>
                </a:solidFill>
                <a:latin typeface="Arial" charset="0"/>
                <a:ea typeface="ＭＳ Ｐゴシック" charset="0"/>
              </a:defRPr>
            </a:lvl2pPr>
            <a:lvl3pPr marL="1142879" indent="-228576">
              <a:defRPr sz="2800">
                <a:solidFill>
                  <a:schemeClr val="tx1"/>
                </a:solidFill>
                <a:latin typeface="Arial" charset="0"/>
                <a:ea typeface="ＭＳ Ｐゴシック" charset="0"/>
              </a:defRPr>
            </a:lvl3pPr>
            <a:lvl4pPr marL="1600030" indent="-228576">
              <a:defRPr sz="2800">
                <a:solidFill>
                  <a:schemeClr val="tx1"/>
                </a:solidFill>
                <a:latin typeface="Arial" charset="0"/>
                <a:ea typeface="ＭＳ Ｐゴシック" charset="0"/>
              </a:defRPr>
            </a:lvl4pPr>
            <a:lvl5pPr marL="2057182" indent="-228576">
              <a:defRPr sz="2800">
                <a:solidFill>
                  <a:schemeClr val="tx1"/>
                </a:solidFill>
                <a:latin typeface="Arial" charset="0"/>
                <a:ea typeface="ＭＳ Ｐゴシック" charset="0"/>
              </a:defRPr>
            </a:lvl5pPr>
            <a:lvl6pPr marL="2514333" indent="-228576" eaLnBrk="0" fontAlgn="base" hangingPunct="0">
              <a:spcBef>
                <a:spcPct val="0"/>
              </a:spcBef>
              <a:spcAft>
                <a:spcPct val="0"/>
              </a:spcAft>
              <a:defRPr sz="2800">
                <a:solidFill>
                  <a:schemeClr val="tx1"/>
                </a:solidFill>
                <a:latin typeface="Arial" charset="0"/>
                <a:ea typeface="ＭＳ Ｐゴシック" charset="0"/>
              </a:defRPr>
            </a:lvl6pPr>
            <a:lvl7pPr marL="2971485" indent="-228576" eaLnBrk="0" fontAlgn="base" hangingPunct="0">
              <a:spcBef>
                <a:spcPct val="0"/>
              </a:spcBef>
              <a:spcAft>
                <a:spcPct val="0"/>
              </a:spcAft>
              <a:defRPr sz="2800">
                <a:solidFill>
                  <a:schemeClr val="tx1"/>
                </a:solidFill>
                <a:latin typeface="Arial" charset="0"/>
                <a:ea typeface="ＭＳ Ｐゴシック" charset="0"/>
              </a:defRPr>
            </a:lvl7pPr>
            <a:lvl8pPr marL="3428637" indent="-228576" eaLnBrk="0" fontAlgn="base" hangingPunct="0">
              <a:spcBef>
                <a:spcPct val="0"/>
              </a:spcBef>
              <a:spcAft>
                <a:spcPct val="0"/>
              </a:spcAft>
              <a:defRPr sz="2800">
                <a:solidFill>
                  <a:schemeClr val="tx1"/>
                </a:solidFill>
                <a:latin typeface="Arial" charset="0"/>
                <a:ea typeface="ＭＳ Ｐゴシック" charset="0"/>
              </a:defRPr>
            </a:lvl8pPr>
            <a:lvl9pPr marL="3885788" indent="-228576"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7E4B8B09-F380-064E-AD4D-44D4FD7B68E7}" type="slidenum">
              <a:rPr lang="en-US" sz="1200">
                <a:solidFill>
                  <a:srgbClr val="000000"/>
                </a:solidFill>
                <a:ea typeface="ヒラギノ角ゴ ProN W3" charset="0"/>
                <a:cs typeface="ヒラギノ角ゴ ProN W3" charset="0"/>
                <a:sym typeface="Arial" charset="0"/>
              </a:rPr>
              <a:pPr eaLnBrk="1" hangingPunct="1"/>
              <a:t>87</a:t>
            </a:fld>
            <a:endParaRPr lang="en-US" sz="1200" dirty="0">
              <a:solidFill>
                <a:srgbClr val="000000"/>
              </a:solidFill>
              <a:ea typeface="ヒラギノ角ゴ ProN W3" charset="0"/>
              <a:cs typeface="ヒラギノ角ゴ ProN W3" charset="0"/>
              <a:sym typeface="Arial" charset="0"/>
            </a:endParaRPr>
          </a:p>
        </p:txBody>
      </p:sp>
      <p:sp>
        <p:nvSpPr>
          <p:cNvPr id="31746" name="Rectangle 2"/>
          <p:cNvSpPr>
            <a:spLocks noGrp="1" noRot="1" noChangeAspect="1" noChangeArrowheads="1"/>
          </p:cNvSpPr>
          <p:nvPr>
            <p:ph type="sldImg"/>
          </p:nvPr>
        </p:nvSpPr>
        <p:spPr>
          <a:solidFill>
            <a:srgbClr val="FFFFFF"/>
          </a:solidFill>
          <a:ln/>
        </p:spPr>
      </p:sp>
      <p:sp>
        <p:nvSpPr>
          <p:cNvPr id="31747" name="Rectangle 3"/>
          <p:cNvSpPr>
            <a:spLocks noGrp="1" noChangeArrowheads="1"/>
          </p:cNvSpPr>
          <p:nvPr>
            <p:ph type="body" idx="1"/>
          </p:nvPr>
        </p:nvSpPr>
        <p:spPr>
          <a:xfrm>
            <a:off x="914401" y="4344025"/>
            <a:ext cx="5029200" cy="4114488"/>
          </a:xfrm>
          <a:solidFill>
            <a:srgbClr val="FFFFFF"/>
          </a:solidFill>
          <a:ln>
            <a:solidFill>
              <a:srgbClr val="000000"/>
            </a:solidFill>
          </a:ln>
        </p:spPr>
        <p:txBody>
          <a:bodyPr/>
          <a:lstStyle/>
          <a:p>
            <a:pPr eaLnBrk="1" hangingPunct="1">
              <a:spcBef>
                <a:spcPct val="0"/>
              </a:spcBef>
            </a:pPr>
            <a:r>
              <a:rPr lang="en-US">
                <a:latin typeface="Calibri" charset="0"/>
                <a:ea typeface="ＭＳ Ｐゴシック" charset="0"/>
              </a:rPr>
              <a:t>-situated at the junction between remote sensing scales (acquisition time!!!) and ground-based operations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4294967295"/>
          </p:nvPr>
        </p:nvSpPr>
        <p:spPr bwMode="auto">
          <a:xfrm>
            <a:off x="3884613" y="8684927"/>
            <a:ext cx="2971800" cy="4575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charset="0"/>
                <a:ea typeface="ＭＳ Ｐゴシック" charset="0"/>
                <a:cs typeface="ＭＳ Ｐゴシック" charset="0"/>
              </a:defRPr>
            </a:lvl1pPr>
            <a:lvl2pPr marL="742871" indent="-285719">
              <a:defRPr sz="2800">
                <a:solidFill>
                  <a:schemeClr val="tx1"/>
                </a:solidFill>
                <a:latin typeface="Arial" charset="0"/>
                <a:ea typeface="ＭＳ Ｐゴシック" charset="0"/>
              </a:defRPr>
            </a:lvl2pPr>
            <a:lvl3pPr marL="1142879" indent="-228576">
              <a:defRPr sz="2800">
                <a:solidFill>
                  <a:schemeClr val="tx1"/>
                </a:solidFill>
                <a:latin typeface="Arial" charset="0"/>
                <a:ea typeface="ＭＳ Ｐゴシック" charset="0"/>
              </a:defRPr>
            </a:lvl3pPr>
            <a:lvl4pPr marL="1600030" indent="-228576">
              <a:defRPr sz="2800">
                <a:solidFill>
                  <a:schemeClr val="tx1"/>
                </a:solidFill>
                <a:latin typeface="Arial" charset="0"/>
                <a:ea typeface="ＭＳ Ｐゴシック" charset="0"/>
              </a:defRPr>
            </a:lvl4pPr>
            <a:lvl5pPr marL="2057182" indent="-228576">
              <a:defRPr sz="2800">
                <a:solidFill>
                  <a:schemeClr val="tx1"/>
                </a:solidFill>
                <a:latin typeface="Arial" charset="0"/>
                <a:ea typeface="ＭＳ Ｐゴシック" charset="0"/>
              </a:defRPr>
            </a:lvl5pPr>
            <a:lvl6pPr marL="2514333" indent="-228576" eaLnBrk="0" fontAlgn="base" hangingPunct="0">
              <a:spcBef>
                <a:spcPct val="0"/>
              </a:spcBef>
              <a:spcAft>
                <a:spcPct val="0"/>
              </a:spcAft>
              <a:defRPr sz="2800">
                <a:solidFill>
                  <a:schemeClr val="tx1"/>
                </a:solidFill>
                <a:latin typeface="Arial" charset="0"/>
                <a:ea typeface="ＭＳ Ｐゴシック" charset="0"/>
              </a:defRPr>
            </a:lvl6pPr>
            <a:lvl7pPr marL="2971485" indent="-228576" eaLnBrk="0" fontAlgn="base" hangingPunct="0">
              <a:spcBef>
                <a:spcPct val="0"/>
              </a:spcBef>
              <a:spcAft>
                <a:spcPct val="0"/>
              </a:spcAft>
              <a:defRPr sz="2800">
                <a:solidFill>
                  <a:schemeClr val="tx1"/>
                </a:solidFill>
                <a:latin typeface="Arial" charset="0"/>
                <a:ea typeface="ＭＳ Ｐゴシック" charset="0"/>
              </a:defRPr>
            </a:lvl7pPr>
            <a:lvl8pPr marL="3428637" indent="-228576" eaLnBrk="0" fontAlgn="base" hangingPunct="0">
              <a:spcBef>
                <a:spcPct val="0"/>
              </a:spcBef>
              <a:spcAft>
                <a:spcPct val="0"/>
              </a:spcAft>
              <a:defRPr sz="2800">
                <a:solidFill>
                  <a:schemeClr val="tx1"/>
                </a:solidFill>
                <a:latin typeface="Arial" charset="0"/>
                <a:ea typeface="ＭＳ Ｐゴシック" charset="0"/>
              </a:defRPr>
            </a:lvl8pPr>
            <a:lvl9pPr marL="3885788" indent="-228576"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B5833EBF-CB10-694C-B201-A0B99C4FE173}" type="slidenum">
              <a:rPr lang="en-US" sz="1200">
                <a:solidFill>
                  <a:srgbClr val="000000"/>
                </a:solidFill>
                <a:ea typeface="ヒラギノ角ゴ ProN W3" charset="0"/>
                <a:cs typeface="ヒラギノ角ゴ ProN W3" charset="0"/>
                <a:sym typeface="Arial" charset="0"/>
              </a:rPr>
              <a:pPr eaLnBrk="1" hangingPunct="1"/>
              <a:t>88</a:t>
            </a:fld>
            <a:endParaRPr lang="en-US" sz="1200" dirty="0">
              <a:solidFill>
                <a:srgbClr val="000000"/>
              </a:solidFill>
              <a:ea typeface="ヒラギノ角ゴ ProN W3" charset="0"/>
              <a:cs typeface="ヒラギノ角ゴ ProN W3" charset="0"/>
              <a:sym typeface="Arial" charset="0"/>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63C93C2E-3D7B-41AB-847C-96770A47847F}" type="slidenum">
              <a:rPr lang="en-US"/>
              <a:pPr/>
              <a:t>21</a:t>
            </a:fld>
            <a:endParaRPr 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Herders sprayed onto the water surrounding an oil slick result in formation of a monolayer of </a:t>
            </a:r>
          </a:p>
          <a:p>
            <a:r>
              <a:rPr lang="en-US" dirty="0" smtClean="0"/>
              <a:t>surfactants on the water surface. These surfactants reduce the surface tension of the surrounding </a:t>
            </a:r>
          </a:p>
          <a:p>
            <a:r>
              <a:rPr lang="en-US" dirty="0" smtClean="0"/>
              <a:t>water significantly (from 73 </a:t>
            </a:r>
            <a:r>
              <a:rPr lang="en-US" dirty="0" err="1" smtClean="0"/>
              <a:t>mN</a:t>
            </a:r>
            <a:r>
              <a:rPr lang="en-US" dirty="0" smtClean="0"/>
              <a:t>/m to 25-30 </a:t>
            </a:r>
            <a:r>
              <a:rPr lang="en-US" dirty="0" err="1" smtClean="0"/>
              <a:t>mN</a:t>
            </a:r>
            <a:r>
              <a:rPr lang="en-US" dirty="0" smtClean="0"/>
              <a:t>/m). When the surfactant monolayer reaches the </a:t>
            </a:r>
          </a:p>
          <a:p>
            <a:r>
              <a:rPr lang="en-US" dirty="0" smtClean="0"/>
              <a:t>edge of a thin oil slick it changes the balance of interfacial forces acting on the slick edge and </a:t>
            </a:r>
          </a:p>
          <a:p>
            <a:r>
              <a:rPr lang="en-US" dirty="0" smtClean="0"/>
              <a:t>causes the oil/water and oil/air interfacial tensions to contract the oil into thicker layers. Herders</a:t>
            </a:r>
          </a:p>
          <a:p>
            <a:r>
              <a:rPr lang="en-US" dirty="0" smtClean="0"/>
              <a:t>do not require a boundary to “push against” and work in open (boundary free) water. A </a:t>
            </a:r>
          </a:p>
          <a:p>
            <a:r>
              <a:rPr lang="en-US" dirty="0" smtClean="0"/>
              <a:t>conceptual drawing of the herding process in pack ice is shown in Figure 1. Although </a:t>
            </a:r>
          </a:p>
          <a:p>
            <a:r>
              <a:rPr lang="en-US" dirty="0" smtClean="0"/>
              <a:t>commercialized in the 1970s herders ultimately they were not used offshore because they only </a:t>
            </a:r>
          </a:p>
          <a:p>
            <a:r>
              <a:rPr lang="en-US" dirty="0" smtClean="0"/>
              <a:t>worked in very calm conditions: physical containment booms were still needed to hold or divert </a:t>
            </a:r>
          </a:p>
          <a:p>
            <a:r>
              <a:rPr lang="en-US" dirty="0" smtClean="0"/>
              <a:t>slicks in wind speeds above</a:t>
            </a:r>
          </a:p>
          <a:p>
            <a:r>
              <a:rPr lang="en-US" dirty="0" smtClean="0"/>
              <a:t> 2 m/s and breaking waves disrupted the herder layer. </a:t>
            </a:r>
          </a:p>
          <a:p>
            <a:endParaRPr lang="en-US" dirty="0" smtClean="0"/>
          </a:p>
          <a:p>
            <a:r>
              <a:rPr lang="en-US" dirty="0" smtClean="0"/>
              <a:t>Started to use for skimmers, but skimming takes a long time and wind and waves would disturb and</a:t>
            </a:r>
            <a:endParaRPr lang="en-US" dirty="0"/>
          </a:p>
        </p:txBody>
      </p:sp>
      <p:sp>
        <p:nvSpPr>
          <p:cNvPr id="4" name="Slide Number Placeholder 3"/>
          <p:cNvSpPr>
            <a:spLocks noGrp="1"/>
          </p:cNvSpPr>
          <p:nvPr>
            <p:ph type="sldNum" sz="quarter" idx="10"/>
          </p:nvPr>
        </p:nvSpPr>
        <p:spPr/>
        <p:txBody>
          <a:bodyPr/>
          <a:lstStyle/>
          <a:p>
            <a:fld id="{BCD933A5-8DE9-491E-BF9E-62F64B70BF99}" type="slidenum">
              <a:rPr lang="en-US" smtClean="0"/>
              <a:t>32</a:t>
            </a:fld>
            <a:endParaRPr lang="en-US"/>
          </a:p>
        </p:txBody>
      </p:sp>
    </p:spTree>
    <p:extLst>
      <p:ext uri="{BB962C8B-B14F-4D97-AF65-F5344CB8AC3E}">
        <p14:creationId xmlns:p14="http://schemas.microsoft.com/office/powerpoint/2010/main" val="1318736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July 2014- national</a:t>
            </a:r>
            <a:r>
              <a:rPr lang="en-US" baseline="0" dirty="0" smtClean="0"/>
              <a:t> academy of sciences= 8 sponsors- industry and government</a:t>
            </a:r>
          </a:p>
          <a:p>
            <a:endParaRPr lang="en-US" baseline="0" dirty="0" smtClean="0"/>
          </a:p>
          <a:p>
            <a:r>
              <a:rPr lang="en-US" dirty="0"/>
              <a:t>The National Research Council was asked by the American Petroleum Institute, the U.S. Arctic Research Commission, the Bureau of Safety and Environmental Enforcement (BSEE), the Bureau of Ocean Energy Management (BOEM), the U.S. Coast Guard (USCG), the Marine Mammal Commission, the National Oceanic and Atmospheric Administration (NOAA), and the Oil Spill Recovery Institute </a:t>
            </a:r>
          </a:p>
        </p:txBody>
      </p:sp>
      <p:sp>
        <p:nvSpPr>
          <p:cNvPr id="4" name="Slide Number Placeholder 3"/>
          <p:cNvSpPr>
            <a:spLocks noGrp="1"/>
          </p:cNvSpPr>
          <p:nvPr>
            <p:ph type="sldNum" sz="quarter" idx="10"/>
          </p:nvPr>
        </p:nvSpPr>
        <p:spPr/>
        <p:txBody>
          <a:bodyPr/>
          <a:lstStyle/>
          <a:p>
            <a:fld id="{A4E21CF0-4ECF-468B-ADD7-C7FB0CAE9AB0}" type="slidenum">
              <a:rPr lang="en-US" smtClean="0"/>
              <a:t>36</a:t>
            </a:fld>
            <a:endParaRPr lang="en-US" dirty="0"/>
          </a:p>
        </p:txBody>
      </p:sp>
    </p:spTree>
    <p:extLst>
      <p:ext uri="{BB962C8B-B14F-4D97-AF65-F5344CB8AC3E}">
        <p14:creationId xmlns:p14="http://schemas.microsoft.com/office/powerpoint/2010/main" val="1759219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Exxon, 1990</a:t>
            </a:r>
          </a:p>
          <a:p>
            <a:r>
              <a:rPr lang="en-US" dirty="0" smtClean="0"/>
              <a:t>Arctic Response</a:t>
            </a:r>
            <a:r>
              <a:rPr lang="en-US" baseline="0" dirty="0" smtClean="0"/>
              <a:t> technology, 2013</a:t>
            </a:r>
            <a:endParaRPr lang="en-US" dirty="0"/>
          </a:p>
        </p:txBody>
      </p:sp>
      <p:sp>
        <p:nvSpPr>
          <p:cNvPr id="4" name="Slide Number Placeholder 3"/>
          <p:cNvSpPr>
            <a:spLocks noGrp="1"/>
          </p:cNvSpPr>
          <p:nvPr>
            <p:ph type="sldNum" sz="quarter" idx="10"/>
          </p:nvPr>
        </p:nvSpPr>
        <p:spPr/>
        <p:txBody>
          <a:bodyPr/>
          <a:lstStyle/>
          <a:p>
            <a:fld id="{A4E21CF0-4ECF-468B-ADD7-C7FB0CAE9AB0}" type="slidenum">
              <a:rPr lang="en-US" smtClean="0"/>
              <a:t>38</a:t>
            </a:fld>
            <a:endParaRPr lang="en-US" dirty="0"/>
          </a:p>
        </p:txBody>
      </p:sp>
    </p:spTree>
    <p:extLst>
      <p:ext uri="{BB962C8B-B14F-4D97-AF65-F5344CB8AC3E}">
        <p14:creationId xmlns:p14="http://schemas.microsoft.com/office/powerpoint/2010/main" val="2214125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A14181. Open</a:t>
            </a:r>
          </a:p>
          <a:p>
            <a:r>
              <a:rPr lang="en-US" dirty="0" smtClean="0"/>
              <a:t>ISBN-nr: 978-82-14-04759-2il in Ice - JIP</a:t>
            </a:r>
          </a:p>
          <a:p>
            <a:r>
              <a:rPr lang="en-US" dirty="0" smtClean="0"/>
              <a:t>Report no.: 32</a:t>
            </a:r>
          </a:p>
          <a:p>
            <a:r>
              <a:rPr lang="en-US" dirty="0" smtClean="0"/>
              <a:t>Stein Erik </a:t>
            </a:r>
            <a:r>
              <a:rPr lang="en-US" dirty="0" err="1" smtClean="0"/>
              <a:t>Sørstrøm</a:t>
            </a:r>
            <a:r>
              <a:rPr lang="en-US" dirty="0" smtClean="0"/>
              <a:t>, Per Johan </a:t>
            </a:r>
            <a:r>
              <a:rPr lang="en-US" dirty="0" err="1" smtClean="0"/>
              <a:t>Brandvik</a:t>
            </a:r>
            <a:r>
              <a:rPr lang="en-US" dirty="0" smtClean="0"/>
              <a:t>, Ian </a:t>
            </a:r>
            <a:r>
              <a:rPr lang="en-US" dirty="0" err="1" smtClean="0"/>
              <a:t>Buist</a:t>
            </a:r>
            <a:r>
              <a:rPr lang="en-US" dirty="0" smtClean="0"/>
              <a:t>,</a:t>
            </a:r>
          </a:p>
          <a:p>
            <a:r>
              <a:rPr lang="en-US" dirty="0" smtClean="0"/>
              <a:t>Per </a:t>
            </a:r>
            <a:r>
              <a:rPr lang="en-US" dirty="0" err="1" smtClean="0"/>
              <a:t>Daling</a:t>
            </a:r>
            <a:r>
              <a:rPr lang="en-US" dirty="0" smtClean="0"/>
              <a:t>, David Dickins, Liv-</a:t>
            </a:r>
            <a:r>
              <a:rPr lang="en-US" dirty="0" err="1" smtClean="0"/>
              <a:t>Guri</a:t>
            </a:r>
            <a:r>
              <a:rPr lang="en-US" dirty="0" smtClean="0"/>
              <a:t> </a:t>
            </a:r>
            <a:r>
              <a:rPr lang="en-US" dirty="0" err="1" smtClean="0"/>
              <a:t>Faksness</a:t>
            </a:r>
            <a:r>
              <a:rPr lang="en-US" dirty="0" smtClean="0"/>
              <a:t>, Steve Potter,</a:t>
            </a:r>
          </a:p>
          <a:p>
            <a:r>
              <a:rPr lang="en-US" dirty="0" err="1" smtClean="0"/>
              <a:t>Janne</a:t>
            </a:r>
            <a:r>
              <a:rPr lang="en-US" dirty="0" smtClean="0"/>
              <a:t> </a:t>
            </a:r>
            <a:r>
              <a:rPr lang="en-US" dirty="0" err="1" smtClean="0"/>
              <a:t>Fritt</a:t>
            </a:r>
            <a:r>
              <a:rPr lang="en-US" dirty="0" smtClean="0"/>
              <a:t> Rasmussen and Ivar </a:t>
            </a:r>
            <a:r>
              <a:rPr lang="en-US" dirty="0" err="1" smtClean="0"/>
              <a:t>Singsaas</a:t>
            </a:r>
            <a:endParaRPr lang="en-US" dirty="0" smtClean="0"/>
          </a:p>
          <a:p>
            <a:r>
              <a:rPr lang="en-US" dirty="0" smtClean="0"/>
              <a:t>SUMMARY REPORT</a:t>
            </a:r>
          </a:p>
          <a:p>
            <a:r>
              <a:rPr lang="en-US" dirty="0" smtClean="0"/>
              <a:t>REPORT</a:t>
            </a:r>
          </a:p>
          <a:p>
            <a:endParaRPr lang="en-US" dirty="0"/>
          </a:p>
        </p:txBody>
      </p:sp>
      <p:sp>
        <p:nvSpPr>
          <p:cNvPr id="4" name="Slide Number Placeholder 3"/>
          <p:cNvSpPr>
            <a:spLocks noGrp="1"/>
          </p:cNvSpPr>
          <p:nvPr>
            <p:ph type="sldNum" sz="quarter" idx="10"/>
          </p:nvPr>
        </p:nvSpPr>
        <p:spPr/>
        <p:txBody>
          <a:bodyPr/>
          <a:lstStyle/>
          <a:p>
            <a:fld id="{BCD933A5-8DE9-491E-BF9E-62F64B70BF99}" type="slidenum">
              <a:rPr lang="en-US" smtClean="0"/>
              <a:t>40</a:t>
            </a:fld>
            <a:endParaRPr lang="en-US"/>
          </a:p>
        </p:txBody>
      </p:sp>
    </p:spTree>
    <p:extLst>
      <p:ext uri="{BB962C8B-B14F-4D97-AF65-F5344CB8AC3E}">
        <p14:creationId xmlns:p14="http://schemas.microsoft.com/office/powerpoint/2010/main" val="779755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5B37571-F693-4566-8929-0CB71AE91C9E}" type="slidenum">
              <a:rPr lang="en-US" altLang="en-US"/>
              <a:pPr eaLnBrk="1" hangingPunct="1"/>
              <a:t>53</a:t>
            </a:fld>
            <a:endParaRPr lang="en-US" alt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C29C8BCB-FFA5-493C-9CE1-4885470D7B76}" type="slidenum">
              <a:rPr lang="en-US"/>
              <a:pPr/>
              <a:t>54</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048F0A-E79F-44AE-BC34-447FC95F7AB3}" type="slidenum">
              <a:rPr lang="en-US"/>
              <a:pPr/>
              <a:t>56</a:t>
            </a:fld>
            <a:endParaRPr lang="en-US"/>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44D96D-D051-4C6C-A6D5-3718ABD86522}" type="datetimeFigureOut">
              <a:rPr lang="en-US" smtClean="0"/>
              <a:t>11/3/2014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F71C59-DFE3-4939-8BE6-52EB37DFC9D9}" type="slidenum">
              <a:rPr lang="en-US" smtClean="0"/>
              <a:t>‹#›</a:t>
            </a:fld>
            <a:endParaRPr lang="en-US"/>
          </a:p>
        </p:txBody>
      </p:sp>
    </p:spTree>
    <p:extLst>
      <p:ext uri="{BB962C8B-B14F-4D97-AF65-F5344CB8AC3E}">
        <p14:creationId xmlns:p14="http://schemas.microsoft.com/office/powerpoint/2010/main" val="2743442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44D96D-D051-4C6C-A6D5-3718ABD86522}" type="datetimeFigureOut">
              <a:rPr lang="en-US" smtClean="0"/>
              <a:t>11/3/2014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F71C59-DFE3-4939-8BE6-52EB37DFC9D9}" type="slidenum">
              <a:rPr lang="en-US" smtClean="0"/>
              <a:t>‹#›</a:t>
            </a:fld>
            <a:endParaRPr lang="en-US"/>
          </a:p>
        </p:txBody>
      </p:sp>
    </p:spTree>
    <p:extLst>
      <p:ext uri="{BB962C8B-B14F-4D97-AF65-F5344CB8AC3E}">
        <p14:creationId xmlns:p14="http://schemas.microsoft.com/office/powerpoint/2010/main" val="750745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44D96D-D051-4C6C-A6D5-3718ABD86522}" type="datetimeFigureOut">
              <a:rPr lang="en-US" smtClean="0"/>
              <a:t>11/3/2014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F71C59-DFE3-4939-8BE6-52EB37DFC9D9}" type="slidenum">
              <a:rPr lang="en-US" smtClean="0"/>
              <a:t>‹#›</a:t>
            </a:fld>
            <a:endParaRPr lang="en-US"/>
          </a:p>
        </p:txBody>
      </p:sp>
    </p:spTree>
    <p:extLst>
      <p:ext uri="{BB962C8B-B14F-4D97-AF65-F5344CB8AC3E}">
        <p14:creationId xmlns:p14="http://schemas.microsoft.com/office/powerpoint/2010/main" val="1095521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305800"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2286000"/>
            <a:ext cx="40767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2286000"/>
            <a:ext cx="40767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5845204"/>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0" y="1295400"/>
            <a:ext cx="4495800" cy="4800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295400"/>
            <a:ext cx="4495800" cy="4800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0" y="6477000"/>
            <a:ext cx="1447800" cy="228600"/>
          </a:xfrm>
          <a:prstGeom prst="rect">
            <a:avLst/>
          </a:prstGeom>
        </p:spPr>
        <p:txBody>
          <a:bodyPr/>
          <a:lstStyle>
            <a:lvl1pPr>
              <a:defRPr>
                <a:latin typeface="Arial" pitchFamily="18" charset="0"/>
                <a:ea typeface="ヒラギノ角ゴ ProN W3" pitchFamily="18" charset="-128"/>
                <a:cs typeface="ヒラギノ角ゴ ProN W3" pitchFamily="18" charset="-128"/>
                <a:sym typeface="Arial" pitchFamily="18" charset="0"/>
              </a:defRPr>
            </a:lvl1pPr>
          </a:lstStyle>
          <a:p>
            <a:pPr>
              <a:defRPr/>
            </a:pPr>
            <a:r>
              <a:rPr lang="en-US"/>
              <a:t>16 Jan 2009</a:t>
            </a:r>
          </a:p>
        </p:txBody>
      </p:sp>
      <p:sp>
        <p:nvSpPr>
          <p:cNvPr id="6" name="Footer Placeholder 5"/>
          <p:cNvSpPr>
            <a:spLocks noGrp="1" noChangeArrowheads="1"/>
          </p:cNvSpPr>
          <p:nvPr>
            <p:ph type="ftr" sz="quarter" idx="11"/>
          </p:nvPr>
        </p:nvSpPr>
        <p:spPr>
          <a:xfrm>
            <a:off x="1905000" y="6477000"/>
            <a:ext cx="5029200" cy="228600"/>
          </a:xfrm>
          <a:prstGeom prst="rect">
            <a:avLst/>
          </a:prstGeom>
        </p:spPr>
        <p:txBody>
          <a:bodyPr/>
          <a:lstStyle>
            <a:lvl1pPr>
              <a:defRPr>
                <a:latin typeface="Arial" pitchFamily="18" charset="0"/>
                <a:ea typeface="ヒラギノ角ゴ ProN W3" pitchFamily="18" charset="-128"/>
                <a:cs typeface="ヒラギノ角ゴ ProN W3" pitchFamily="18" charset="-128"/>
                <a:sym typeface="Arial" pitchFamily="18" charset="0"/>
              </a:defRPr>
            </a:lvl1pPr>
          </a:lstStyle>
          <a:p>
            <a:pPr>
              <a:defRPr/>
            </a:pPr>
            <a:r>
              <a:rPr lang="en-US"/>
              <a:t>Ice microstructure, permeability, brine fluxes &amp; oil</a:t>
            </a:r>
          </a:p>
        </p:txBody>
      </p:sp>
      <p:sp>
        <p:nvSpPr>
          <p:cNvPr id="7" name="Slide Number Placeholder 6"/>
          <p:cNvSpPr>
            <a:spLocks noGrp="1" noChangeArrowheads="1"/>
          </p:cNvSpPr>
          <p:nvPr>
            <p:ph type="sldNum" sz="quarter" idx="12"/>
          </p:nvPr>
        </p:nvSpPr>
        <p:spPr>
          <a:xfrm>
            <a:off x="7239000" y="6477000"/>
            <a:ext cx="1905000" cy="2286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30958463-62B1-E246-9824-8E57C6A0F212}" type="slidenum">
              <a:rPr lang="en-US"/>
              <a:pPr>
                <a:defRPr/>
              </a:pPr>
              <a:t>‹#›</a:t>
            </a:fld>
            <a:endParaRPr lang="en-US"/>
          </a:p>
        </p:txBody>
      </p:sp>
    </p:spTree>
    <p:extLst>
      <p:ext uri="{BB962C8B-B14F-4D97-AF65-F5344CB8AC3E}">
        <p14:creationId xmlns:p14="http://schemas.microsoft.com/office/powerpoint/2010/main" val="3916689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04800"/>
            <a:ext cx="83058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5846497"/>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44D96D-D051-4C6C-A6D5-3718ABD86522}" type="datetimeFigureOut">
              <a:rPr lang="en-US" smtClean="0"/>
              <a:t>11/3/2014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F71C59-DFE3-4939-8BE6-52EB37DFC9D9}" type="slidenum">
              <a:rPr lang="en-US" smtClean="0"/>
              <a:t>‹#›</a:t>
            </a:fld>
            <a:endParaRPr lang="en-US"/>
          </a:p>
        </p:txBody>
      </p:sp>
    </p:spTree>
    <p:extLst>
      <p:ext uri="{BB962C8B-B14F-4D97-AF65-F5344CB8AC3E}">
        <p14:creationId xmlns:p14="http://schemas.microsoft.com/office/powerpoint/2010/main" val="675665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44D96D-D051-4C6C-A6D5-3718ABD86522}" type="datetimeFigureOut">
              <a:rPr lang="en-US" smtClean="0"/>
              <a:t>11/3/2014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F71C59-DFE3-4939-8BE6-52EB37DFC9D9}" type="slidenum">
              <a:rPr lang="en-US" smtClean="0"/>
              <a:t>‹#›</a:t>
            </a:fld>
            <a:endParaRPr lang="en-US"/>
          </a:p>
        </p:txBody>
      </p:sp>
    </p:spTree>
    <p:extLst>
      <p:ext uri="{BB962C8B-B14F-4D97-AF65-F5344CB8AC3E}">
        <p14:creationId xmlns:p14="http://schemas.microsoft.com/office/powerpoint/2010/main" val="3764353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44D96D-D051-4C6C-A6D5-3718ABD86522}" type="datetimeFigureOut">
              <a:rPr lang="en-US" smtClean="0"/>
              <a:t>11/3/2014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F71C59-DFE3-4939-8BE6-52EB37DFC9D9}" type="slidenum">
              <a:rPr lang="en-US" smtClean="0"/>
              <a:t>‹#›</a:t>
            </a:fld>
            <a:endParaRPr lang="en-US"/>
          </a:p>
        </p:txBody>
      </p:sp>
    </p:spTree>
    <p:extLst>
      <p:ext uri="{BB962C8B-B14F-4D97-AF65-F5344CB8AC3E}">
        <p14:creationId xmlns:p14="http://schemas.microsoft.com/office/powerpoint/2010/main" val="663908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44D96D-D051-4C6C-A6D5-3718ABD86522}" type="datetimeFigureOut">
              <a:rPr lang="en-US" smtClean="0"/>
              <a:t>11/3/2014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F71C59-DFE3-4939-8BE6-52EB37DFC9D9}" type="slidenum">
              <a:rPr lang="en-US" smtClean="0"/>
              <a:t>‹#›</a:t>
            </a:fld>
            <a:endParaRPr lang="en-US"/>
          </a:p>
        </p:txBody>
      </p:sp>
    </p:spTree>
    <p:extLst>
      <p:ext uri="{BB962C8B-B14F-4D97-AF65-F5344CB8AC3E}">
        <p14:creationId xmlns:p14="http://schemas.microsoft.com/office/powerpoint/2010/main" val="2083868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44D96D-D051-4C6C-A6D5-3718ABD86522}" type="datetimeFigureOut">
              <a:rPr lang="en-US" smtClean="0"/>
              <a:t>11/3/2014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F71C59-DFE3-4939-8BE6-52EB37DFC9D9}" type="slidenum">
              <a:rPr lang="en-US" smtClean="0"/>
              <a:t>‹#›</a:t>
            </a:fld>
            <a:endParaRPr lang="en-US"/>
          </a:p>
        </p:txBody>
      </p:sp>
    </p:spTree>
    <p:extLst>
      <p:ext uri="{BB962C8B-B14F-4D97-AF65-F5344CB8AC3E}">
        <p14:creationId xmlns:p14="http://schemas.microsoft.com/office/powerpoint/2010/main" val="1889145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44D96D-D051-4C6C-A6D5-3718ABD86522}" type="datetimeFigureOut">
              <a:rPr lang="en-US" smtClean="0"/>
              <a:t>11/3/2014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F71C59-DFE3-4939-8BE6-52EB37DFC9D9}" type="slidenum">
              <a:rPr lang="en-US" smtClean="0"/>
              <a:t>‹#›</a:t>
            </a:fld>
            <a:endParaRPr lang="en-US"/>
          </a:p>
        </p:txBody>
      </p:sp>
    </p:spTree>
    <p:extLst>
      <p:ext uri="{BB962C8B-B14F-4D97-AF65-F5344CB8AC3E}">
        <p14:creationId xmlns:p14="http://schemas.microsoft.com/office/powerpoint/2010/main" val="294497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44D96D-D051-4C6C-A6D5-3718ABD86522}" type="datetimeFigureOut">
              <a:rPr lang="en-US" smtClean="0"/>
              <a:t>11/3/2014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F71C59-DFE3-4939-8BE6-52EB37DFC9D9}" type="slidenum">
              <a:rPr lang="en-US" smtClean="0"/>
              <a:t>‹#›</a:t>
            </a:fld>
            <a:endParaRPr lang="en-US"/>
          </a:p>
        </p:txBody>
      </p:sp>
    </p:spTree>
    <p:extLst>
      <p:ext uri="{BB962C8B-B14F-4D97-AF65-F5344CB8AC3E}">
        <p14:creationId xmlns:p14="http://schemas.microsoft.com/office/powerpoint/2010/main" val="2906689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44D96D-D051-4C6C-A6D5-3718ABD86522}" type="datetimeFigureOut">
              <a:rPr lang="en-US" smtClean="0"/>
              <a:t>11/3/2014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F71C59-DFE3-4939-8BE6-52EB37DFC9D9}" type="slidenum">
              <a:rPr lang="en-US" smtClean="0"/>
              <a:t>‹#›</a:t>
            </a:fld>
            <a:endParaRPr lang="en-US"/>
          </a:p>
        </p:txBody>
      </p:sp>
    </p:spTree>
    <p:extLst>
      <p:ext uri="{BB962C8B-B14F-4D97-AF65-F5344CB8AC3E}">
        <p14:creationId xmlns:p14="http://schemas.microsoft.com/office/powerpoint/2010/main" val="4280442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44D96D-D051-4C6C-A6D5-3718ABD86522}" type="datetimeFigureOut">
              <a:rPr lang="en-US" smtClean="0"/>
              <a:t>11/3/2014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F71C59-DFE3-4939-8BE6-52EB37DFC9D9}" type="slidenum">
              <a:rPr lang="en-US" smtClean="0"/>
              <a:t>‹#›</a:t>
            </a:fld>
            <a:endParaRPr lang="en-US"/>
          </a:p>
        </p:txBody>
      </p:sp>
    </p:spTree>
    <p:extLst>
      <p:ext uri="{BB962C8B-B14F-4D97-AF65-F5344CB8AC3E}">
        <p14:creationId xmlns:p14="http://schemas.microsoft.com/office/powerpoint/2010/main" val="4789659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23.wmf"/></Relationships>
</file>

<file path=ppt/slides/_rels/slide10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4.e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www.youtube.com/watch?v=2dL3RGwpBaI"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5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www.galuzzi.it/"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6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6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notesSlide" Target="../notesSlides/notesSlide10.xml"/><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slideLayout" Target="../slideLayouts/slideLayout2.xml"/><Relationship Id="rId16" Type="http://schemas.openxmlformats.org/officeDocument/2006/relationships/image" Target="../media/image67.png"/><Relationship Id="rId1" Type="http://schemas.openxmlformats.org/officeDocument/2006/relationships/vmlDrawing" Target="../drawings/vmlDrawing2.v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emf"/><Relationship Id="rId15" Type="http://schemas.openxmlformats.org/officeDocument/2006/relationships/image" Target="../media/image66.png"/><Relationship Id="rId10" Type="http://schemas.openxmlformats.org/officeDocument/2006/relationships/image" Target="../media/image61.png"/><Relationship Id="rId4" Type="http://schemas.openxmlformats.org/officeDocument/2006/relationships/oleObject" Target="../embeddings/oleObject2.bin"/><Relationship Id="rId9" Type="http://schemas.openxmlformats.org/officeDocument/2006/relationships/image" Target="../media/image60.png"/><Relationship Id="rId14" Type="http://schemas.openxmlformats.org/officeDocument/2006/relationships/image" Target="../media/image65.png"/></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tiff"/></Relationships>
</file>

<file path=ppt/slides/_rels/slide6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png"/></Relationships>
</file>

<file path=ppt/slides/_rels/slide7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xml"/><Relationship Id="rId4" Type="http://schemas.openxmlformats.org/officeDocument/2006/relationships/image" Target="../media/image85.jpeg"/></Relationships>
</file>

<file path=ppt/slides/_rels/slide8.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93.png"/><Relationship Id="rId5" Type="http://schemas.openxmlformats.org/officeDocument/2006/relationships/image" Target="../media/image91.wmf"/><Relationship Id="rId4" Type="http://schemas.openxmlformats.org/officeDocument/2006/relationships/oleObject" Target="../embeddings/oleObject3.bin"/></Relationships>
</file>

<file path=ppt/slides/_rels/slide84.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jpeg"/><Relationship Id="rId7" Type="http://schemas.openxmlformats.org/officeDocument/2006/relationships/image" Target="../media/image9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8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8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04.jpeg"/></Relationships>
</file>

<file path=ppt/slides/_rels/slide8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8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2.xml"/><Relationship Id="rId5" Type="http://schemas.openxmlformats.org/officeDocument/2006/relationships/image" Target="../media/image114.png"/><Relationship Id="rId4" Type="http://schemas.microsoft.com/office/2007/relationships/hdphoto" Target="../media/hdphoto2.wdp"/></Relationships>
</file>

<file path=ppt/slides/_rels/slide9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9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20.w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 ARE HERDERS AND WHY DO WE BURN THEM?</a:t>
            </a:r>
            <a:endParaRPr lang="en-US" dirty="0"/>
          </a:p>
        </p:txBody>
      </p:sp>
      <p:sp>
        <p:nvSpPr>
          <p:cNvPr id="3" name="Subtitle 2"/>
          <p:cNvSpPr>
            <a:spLocks noGrp="1"/>
          </p:cNvSpPr>
          <p:nvPr>
            <p:ph type="subTitle" idx="1"/>
          </p:nvPr>
        </p:nvSpPr>
        <p:spPr/>
        <p:txBody>
          <a:bodyPr/>
          <a:lstStyle/>
          <a:p>
            <a:r>
              <a:rPr lang="en-US" dirty="0" smtClean="0"/>
              <a:t>3 November 2014</a:t>
            </a:r>
          </a:p>
          <a:p>
            <a:r>
              <a:rPr lang="en-US" dirty="0" smtClean="0"/>
              <a:t>Fairbanks ASPE</a:t>
            </a:r>
          </a:p>
          <a:p>
            <a:r>
              <a:rPr lang="en-US" dirty="0" smtClean="0"/>
              <a:t>Dr. Robert A Perkins, PE</a:t>
            </a:r>
            <a:endParaRPr lang="en-US" dirty="0"/>
          </a:p>
        </p:txBody>
      </p:sp>
    </p:spTree>
    <p:extLst>
      <p:ext uri="{BB962C8B-B14F-4D97-AF65-F5344CB8AC3E}">
        <p14:creationId xmlns:p14="http://schemas.microsoft.com/office/powerpoint/2010/main" val="8463864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Research Council </a:t>
            </a:r>
            <a:endParaRPr lang="en-US" dirty="0"/>
          </a:p>
        </p:txBody>
      </p:sp>
      <p:sp>
        <p:nvSpPr>
          <p:cNvPr id="3" name="Content Placeholder 2"/>
          <p:cNvSpPr>
            <a:spLocks noGrp="1"/>
          </p:cNvSpPr>
          <p:nvPr>
            <p:ph idx="1"/>
          </p:nvPr>
        </p:nvSpPr>
        <p:spPr/>
        <p:txBody>
          <a:bodyPr>
            <a:noAutofit/>
          </a:bodyPr>
          <a:lstStyle/>
          <a:p>
            <a:pPr marL="0" indent="0">
              <a:buNone/>
            </a:pPr>
            <a:r>
              <a:rPr lang="en-US" sz="2800" dirty="0" smtClean="0"/>
              <a:t>Mounting an effective oil spill response …. in Arctic waters present an even greater challenge. </a:t>
            </a:r>
          </a:p>
          <a:p>
            <a:pPr marL="0" indent="0">
              <a:buNone/>
            </a:pPr>
            <a:r>
              <a:rPr lang="en-US" sz="2800" dirty="0"/>
              <a:t>E</a:t>
            </a:r>
            <a:r>
              <a:rPr lang="en-US" sz="2800" dirty="0" smtClean="0"/>
              <a:t>xtreme cold, rough seas, and darkness in winter months, ….remote location and a lack of infrastructure, equipment, and trained personnel. </a:t>
            </a:r>
          </a:p>
          <a:p>
            <a:pPr marL="0" indent="0">
              <a:buNone/>
            </a:pPr>
            <a:r>
              <a:rPr lang="en-US" sz="2800" dirty="0" smtClean="0"/>
              <a:t>Many aspects of the Arctic environment— including the presence of sea ice— an influence the behavior of spilled oil, yet </a:t>
            </a:r>
            <a:r>
              <a:rPr lang="en-US" sz="2800" u="sng" dirty="0" smtClean="0"/>
              <a:t>most spill response technologies were designed for and tested in temperate regions</a:t>
            </a:r>
            <a:r>
              <a:rPr lang="en-US" sz="2800" dirty="0" smtClean="0"/>
              <a:t>.</a:t>
            </a:r>
            <a:endParaRPr lang="en-US" sz="2800" dirty="0"/>
          </a:p>
        </p:txBody>
      </p:sp>
    </p:spTree>
    <p:extLst>
      <p:ext uri="{BB962C8B-B14F-4D97-AF65-F5344CB8AC3E}">
        <p14:creationId xmlns:p14="http://schemas.microsoft.com/office/powerpoint/2010/main" val="159913093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5" descr="MSK-06-1801-104"/>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457200" y="317500"/>
            <a:ext cx="8305800" cy="5535613"/>
          </a:xfrm>
        </p:spPr>
      </p:pic>
    </p:spTree>
    <p:extLst>
      <p:ext uri="{BB962C8B-B14F-4D97-AF65-F5344CB8AC3E}">
        <p14:creationId xmlns:p14="http://schemas.microsoft.com/office/powerpoint/2010/main" val="4220100585"/>
      </p:ext>
    </p:extLst>
  </p:cSld>
  <p:clrMapOvr>
    <a:masterClrMapping/>
  </p:clrMapOvr>
  <p:transition>
    <p:zoom/>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Liner Movie</a:t>
            </a:r>
            <a:endParaRPr lang="en-US" dirty="0"/>
          </a:p>
        </p:txBody>
      </p:sp>
      <p:sp>
        <p:nvSpPr>
          <p:cNvPr id="3" name="Content Placeholder 2"/>
          <p:cNvSpPr>
            <a:spLocks noGrp="1"/>
          </p:cNvSpPr>
          <p:nvPr>
            <p:ph idx="1"/>
          </p:nvPr>
        </p:nvSpPr>
        <p:spPr/>
        <p:txBody>
          <a:bodyPr/>
          <a:lstStyle/>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803037161"/>
              </p:ext>
            </p:extLst>
          </p:nvPr>
        </p:nvGraphicFramePr>
        <p:xfrm>
          <a:off x="4114800" y="2971800"/>
          <a:ext cx="1219200" cy="863600"/>
        </p:xfrm>
        <a:graphic>
          <a:graphicData uri="http://schemas.openxmlformats.org/presentationml/2006/ole">
            <mc:AlternateContent xmlns:mc="http://schemas.openxmlformats.org/markup-compatibility/2006">
              <mc:Choice xmlns:v="urn:schemas-microsoft-com:vml" Requires="v">
                <p:oleObj spid="_x0000_s5128" name="Packager Shell Object" showAsIcon="1" r:id="rId3" imgW="1218600" imgH="863640" progId="Package">
                  <p:embed/>
                </p:oleObj>
              </mc:Choice>
              <mc:Fallback>
                <p:oleObj name="Packager Shell Object" showAsIcon="1" r:id="rId3" imgW="1218600" imgH="863640" progId="Package">
                  <p:embed/>
                  <p:pic>
                    <p:nvPicPr>
                      <p:cNvPr id="0" name=""/>
                      <p:cNvPicPr/>
                      <p:nvPr/>
                    </p:nvPicPr>
                    <p:blipFill>
                      <a:blip r:embed="rId4"/>
                      <a:stretch>
                        <a:fillRect/>
                      </a:stretch>
                    </p:blipFill>
                    <p:spPr>
                      <a:xfrm>
                        <a:off x="4114800" y="2971800"/>
                        <a:ext cx="1219200" cy="863600"/>
                      </a:xfrm>
                      <a:prstGeom prst="rect">
                        <a:avLst/>
                      </a:prstGeom>
                    </p:spPr>
                  </p:pic>
                </p:oleObj>
              </mc:Fallback>
            </mc:AlternateContent>
          </a:graphicData>
        </a:graphic>
      </p:graphicFrame>
    </p:spTree>
    <p:extLst>
      <p:ext uri="{BB962C8B-B14F-4D97-AF65-F5344CB8AC3E}">
        <p14:creationId xmlns:p14="http://schemas.microsoft.com/office/powerpoint/2010/main" val="274334722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218" name="Picture 2" descr="C:\Users\Bob\Desktop\Herder Burner Test Basin\Poker Photo\Prudhoe Bur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828800"/>
            <a:ext cx="9144000" cy="3420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6774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42" name="Picture 2" descr="C:\Users\Bob\Desktop\Herder Burner Test Basin\Poker Photo\IMG_00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44942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Iceberg Hatchery</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362805758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1752600"/>
            <a:ext cx="5113020" cy="4579620"/>
          </a:xfrm>
          <a:prstGeom prst="rect">
            <a:avLst/>
          </a:prstGeom>
        </p:spPr>
      </p:pic>
    </p:spTree>
    <p:extLst>
      <p:ext uri="{BB962C8B-B14F-4D97-AF65-F5344CB8AC3E}">
        <p14:creationId xmlns:p14="http://schemas.microsoft.com/office/powerpoint/2010/main" val="267671771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905000"/>
            <a:ext cx="5080000" cy="3810000"/>
          </a:xfrm>
          <a:prstGeom prst="rect">
            <a:avLst/>
          </a:prstGeom>
        </p:spPr>
      </p:pic>
    </p:spTree>
    <p:extLst>
      <p:ext uri="{BB962C8B-B14F-4D97-AF65-F5344CB8AC3E}">
        <p14:creationId xmlns:p14="http://schemas.microsoft.com/office/powerpoint/2010/main" val="20617869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ffrap\My Documents\Research 2002 may be duplicated\Marine Oil Spill\Sara's Work\Sara's\handson crab.jpg"/>
          <p:cNvPicPr>
            <a:picLocks noChangeAspect="1" noChangeArrowheads="1"/>
          </p:cNvPicPr>
          <p:nvPr/>
        </p:nvPicPr>
        <p:blipFill>
          <a:blip r:embed="rId2" cstate="print"/>
          <a:srcRect/>
          <a:stretch>
            <a:fillRect/>
          </a:stretch>
        </p:blipFill>
        <p:spPr bwMode="auto">
          <a:xfrm>
            <a:off x="1219200" y="1600200"/>
            <a:ext cx="6485528" cy="4267200"/>
          </a:xfrm>
          <a:prstGeom prst="rect">
            <a:avLst/>
          </a:prstGeom>
          <a:noFill/>
        </p:spPr>
      </p:pic>
      <p:sp>
        <p:nvSpPr>
          <p:cNvPr id="3" name="Title 2"/>
          <p:cNvSpPr>
            <a:spLocks noGrp="1"/>
          </p:cNvSpPr>
          <p:nvPr>
            <p:ph type="title"/>
          </p:nvPr>
        </p:nvSpPr>
        <p:spPr/>
        <p:txBody>
          <a:bodyPr/>
          <a:lstStyle/>
          <a:p>
            <a:r>
              <a:rPr lang="en-US" dirty="0" smtClean="0"/>
              <a:t>Questions, Discussion</a:t>
            </a:r>
            <a:endParaRPr lang="en-US" dirty="0"/>
          </a:p>
        </p:txBody>
      </p:sp>
      <p:sp>
        <p:nvSpPr>
          <p:cNvPr id="4" name="Content Placeholder 3"/>
          <p:cNvSpPr>
            <a:spLocks noGrp="1"/>
          </p:cNvSpPr>
          <p:nvPr>
            <p:ph idx="1"/>
          </p:nvPr>
        </p:nvSpPr>
        <p:spPr/>
        <p:txBody>
          <a:bodyPr/>
          <a:lstStyle/>
          <a:p>
            <a:endParaRPr lang="en-US"/>
          </a:p>
        </p:txBody>
      </p:sp>
      <p:sp>
        <p:nvSpPr>
          <p:cNvPr id="5" name="Slide Number Placeholder 4"/>
          <p:cNvSpPr>
            <a:spLocks noGrp="1"/>
          </p:cNvSpPr>
          <p:nvPr>
            <p:ph type="sldNum" sz="quarter" idx="12"/>
          </p:nvPr>
        </p:nvSpPr>
        <p:spPr/>
        <p:txBody>
          <a:bodyPr/>
          <a:lstStyle/>
          <a:p>
            <a:fld id="{93D258EB-59CC-4027-9084-A249587E455C}" type="slidenum">
              <a:rPr lang="en-US" smtClean="0">
                <a:solidFill>
                  <a:prstClr val="black">
                    <a:tint val="75000"/>
                  </a:prstClr>
                </a:solidFill>
              </a:rPr>
              <a:pPr/>
              <a:t>107</a:t>
            </a:fld>
            <a:endParaRPr lang="en-US">
              <a:solidFill>
                <a:prstClr val="black">
                  <a:tint val="75000"/>
                </a:prstClr>
              </a:solidFill>
            </a:endParaRPr>
          </a:p>
        </p:txBody>
      </p:sp>
    </p:spTree>
    <p:extLst>
      <p:ext uri="{BB962C8B-B14F-4D97-AF65-F5344CB8AC3E}">
        <p14:creationId xmlns:p14="http://schemas.microsoft.com/office/powerpoint/2010/main" val="12600817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Oil Spill Response, NEBA</a:t>
            </a:r>
            <a:endParaRPr lang="en-US" dirty="0"/>
          </a:p>
        </p:txBody>
      </p:sp>
      <p:sp>
        <p:nvSpPr>
          <p:cNvPr id="3" name="Content Placeholder 2"/>
          <p:cNvSpPr>
            <a:spLocks noGrp="1"/>
          </p:cNvSpPr>
          <p:nvPr>
            <p:ph idx="1"/>
          </p:nvPr>
        </p:nvSpPr>
        <p:spPr/>
        <p:txBody>
          <a:bodyPr/>
          <a:lstStyle/>
          <a:p>
            <a:r>
              <a:rPr lang="en-US" dirty="0" smtClean="0"/>
              <a:t>Do nothing, AKA</a:t>
            </a:r>
          </a:p>
          <a:p>
            <a:pPr lvl="1"/>
            <a:r>
              <a:rPr lang="en-US" dirty="0" smtClean="0"/>
              <a:t> Natural processes</a:t>
            </a:r>
          </a:p>
          <a:p>
            <a:pPr lvl="1"/>
            <a:r>
              <a:rPr lang="en-US" dirty="0" smtClean="0"/>
              <a:t>Physical dispersion</a:t>
            </a:r>
          </a:p>
          <a:p>
            <a:r>
              <a:rPr lang="en-US" dirty="0" smtClean="0"/>
              <a:t>Mechanical Recovery</a:t>
            </a:r>
          </a:p>
          <a:p>
            <a:r>
              <a:rPr lang="en-US" dirty="0" smtClean="0"/>
              <a:t>Chemical Dispersion</a:t>
            </a:r>
          </a:p>
          <a:p>
            <a:r>
              <a:rPr lang="en-US" dirty="0" smtClean="0"/>
              <a:t>Burning</a:t>
            </a:r>
          </a:p>
          <a:p>
            <a:pPr lvl="1"/>
            <a:r>
              <a:rPr lang="en-US" dirty="0" smtClean="0"/>
              <a:t>In situ burning, ISB</a:t>
            </a:r>
          </a:p>
          <a:p>
            <a:r>
              <a:rPr lang="en-US" dirty="0" smtClean="0"/>
              <a:t>NEBA, net environmental benefit analysis </a:t>
            </a:r>
          </a:p>
          <a:p>
            <a:endParaRPr lang="en-US" dirty="0"/>
          </a:p>
        </p:txBody>
      </p:sp>
    </p:spTree>
    <p:extLst>
      <p:ext uri="{BB962C8B-B14F-4D97-AF65-F5344CB8AC3E}">
        <p14:creationId xmlns:p14="http://schemas.microsoft.com/office/powerpoint/2010/main" val="40027444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Oil Fate</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27900" y="1646237"/>
            <a:ext cx="5888200" cy="4525963"/>
          </a:xfrm>
        </p:spPr>
      </p:pic>
    </p:spTree>
    <p:extLst>
      <p:ext uri="{BB962C8B-B14F-4D97-AF65-F5344CB8AC3E}">
        <p14:creationId xmlns:p14="http://schemas.microsoft.com/office/powerpoint/2010/main" val="27693349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Fate and Transport</a:t>
            </a:r>
            <a:endParaRPr lang="en-US" dirty="0"/>
          </a:p>
        </p:txBody>
      </p:sp>
      <p:sp>
        <p:nvSpPr>
          <p:cNvPr id="3" name="Content Placeholder 2"/>
          <p:cNvSpPr>
            <a:spLocks noGrp="1"/>
          </p:cNvSpPr>
          <p:nvPr>
            <p:ph idx="1"/>
          </p:nvPr>
        </p:nvSpPr>
        <p:spPr/>
        <p:txBody>
          <a:bodyPr/>
          <a:lstStyle/>
          <a:p>
            <a:r>
              <a:rPr lang="en-US" dirty="0" smtClean="0"/>
              <a:t>Most products and some light crudes</a:t>
            </a:r>
          </a:p>
          <a:p>
            <a:pPr lvl="1"/>
            <a:r>
              <a:rPr lang="en-US" dirty="0" smtClean="0"/>
              <a:t>Disperse rapidity</a:t>
            </a:r>
          </a:p>
          <a:p>
            <a:r>
              <a:rPr lang="en-US" dirty="0" smtClean="0"/>
              <a:t>Weathering</a:t>
            </a:r>
          </a:p>
          <a:p>
            <a:pPr lvl="1"/>
            <a:r>
              <a:rPr lang="en-US" dirty="0" smtClean="0"/>
              <a:t>Lighter ends volatilize and dissolve</a:t>
            </a:r>
          </a:p>
          <a:p>
            <a:pPr lvl="1"/>
            <a:r>
              <a:rPr lang="en-US" dirty="0" smtClean="0"/>
              <a:t>Heavier remain</a:t>
            </a:r>
            <a:endParaRPr lang="en-US" dirty="0"/>
          </a:p>
        </p:txBody>
      </p:sp>
    </p:spTree>
    <p:extLst>
      <p:ext uri="{BB962C8B-B14F-4D97-AF65-F5344CB8AC3E}">
        <p14:creationId xmlns:p14="http://schemas.microsoft.com/office/powerpoint/2010/main" val="24781519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Bacteria Love Oil</a:t>
            </a:r>
            <a:endParaRPr lang="en-US" dirty="0"/>
          </a:p>
        </p:txBody>
      </p:sp>
      <p:sp>
        <p:nvSpPr>
          <p:cNvPr id="3" name="Content Placeholder 2"/>
          <p:cNvSpPr>
            <a:spLocks noGrp="1"/>
          </p:cNvSpPr>
          <p:nvPr>
            <p:ph idx="1"/>
          </p:nvPr>
        </p:nvSpPr>
        <p:spPr/>
        <p:txBody>
          <a:bodyPr/>
          <a:lstStyle/>
          <a:p>
            <a:r>
              <a:rPr lang="en-US" dirty="0" smtClean="0"/>
              <a:t>Burn for energy</a:t>
            </a:r>
          </a:p>
          <a:p>
            <a:r>
              <a:rPr lang="en-US" dirty="0" smtClean="0"/>
              <a:t>Use for biomass = new bacteria</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895600"/>
            <a:ext cx="3475037" cy="324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67371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Mechanical Recovery</a:t>
            </a:r>
            <a:endParaRPr lang="en-US" dirty="0"/>
          </a:p>
        </p:txBody>
      </p:sp>
      <p:sp>
        <p:nvSpPr>
          <p:cNvPr id="3" name="Content Placeholder 2"/>
          <p:cNvSpPr>
            <a:spLocks noGrp="1"/>
          </p:cNvSpPr>
          <p:nvPr>
            <p:ph idx="1"/>
          </p:nvPr>
        </p:nvSpPr>
        <p:spPr/>
        <p:txBody>
          <a:bodyPr/>
          <a:lstStyle/>
          <a:p>
            <a:r>
              <a:rPr lang="en-US" dirty="0" smtClean="0"/>
              <a:t>AKA Skimmers</a:t>
            </a:r>
          </a:p>
          <a:p>
            <a:r>
              <a:rPr lang="en-US" dirty="0" smtClean="0"/>
              <a:t>Oil-water separators</a:t>
            </a:r>
          </a:p>
          <a:p>
            <a:r>
              <a:rPr lang="en-US" dirty="0" smtClean="0"/>
              <a:t>Oleophilic fabric </a:t>
            </a:r>
          </a:p>
          <a:p>
            <a:pPr lvl="1"/>
            <a:r>
              <a:rPr lang="en-US" dirty="0" smtClean="0"/>
              <a:t>Wring out</a:t>
            </a:r>
          </a:p>
          <a:p>
            <a:r>
              <a:rPr lang="en-US" dirty="0" smtClean="0"/>
              <a:t>Large quantities of water</a:t>
            </a:r>
          </a:p>
          <a:p>
            <a:r>
              <a:rPr lang="en-US" dirty="0" smtClean="0"/>
              <a:t>“Encounter rate”</a:t>
            </a:r>
          </a:p>
          <a:p>
            <a:r>
              <a:rPr lang="en-US" dirty="0" smtClean="0"/>
              <a:t>Method of choice, if feasible</a:t>
            </a:r>
            <a:endParaRPr lang="en-US" dirty="0"/>
          </a:p>
        </p:txBody>
      </p:sp>
    </p:spTree>
    <p:extLst>
      <p:ext uri="{BB962C8B-B14F-4D97-AF65-F5344CB8AC3E}">
        <p14:creationId xmlns:p14="http://schemas.microsoft.com/office/powerpoint/2010/main" val="35889644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1.jpg"/>
          <p:cNvPicPr>
            <a:picLocks noChangeAspect="1"/>
          </p:cNvPicPr>
          <p:nvPr/>
        </p:nvPicPr>
        <p:blipFill>
          <a:blip r:embed="rId2" cstate="print"/>
          <a:stretch>
            <a:fillRect/>
          </a:stretch>
        </p:blipFill>
        <p:spPr>
          <a:xfrm>
            <a:off x="1447800" y="381000"/>
            <a:ext cx="5334000" cy="5355337"/>
          </a:xfrm>
          <a:prstGeom prst="rect">
            <a:avLst/>
          </a:prstGeom>
        </p:spPr>
      </p:pic>
    </p:spTree>
    <p:extLst>
      <p:ext uri="{BB962C8B-B14F-4D97-AF65-F5344CB8AC3E}">
        <p14:creationId xmlns:p14="http://schemas.microsoft.com/office/powerpoint/2010/main" val="2090327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Rope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9018" y="1600200"/>
            <a:ext cx="4525963" cy="4525963"/>
          </a:xfrm>
        </p:spPr>
      </p:pic>
    </p:spTree>
    <p:extLst>
      <p:ext uri="{BB962C8B-B14F-4D97-AF65-F5344CB8AC3E}">
        <p14:creationId xmlns:p14="http://schemas.microsoft.com/office/powerpoint/2010/main" val="33964449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0872" y="1600200"/>
            <a:ext cx="5191928" cy="4516977"/>
          </a:xfrm>
        </p:spPr>
      </p:pic>
    </p:spTree>
    <p:extLst>
      <p:ext uri="{BB962C8B-B14F-4D97-AF65-F5344CB8AC3E}">
        <p14:creationId xmlns:p14="http://schemas.microsoft.com/office/powerpoint/2010/main" val="816631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Dispersants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9217469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Herders</a:t>
            </a:r>
            <a:endParaRPr lang="en-US" dirty="0"/>
          </a:p>
        </p:txBody>
      </p:sp>
      <p:pic>
        <p:nvPicPr>
          <p:cNvPr id="1026" name="Picture 2" descr="C:\Users\Bob\AppData\Local\Microsoft\Windows\Temporary Internet Files\Content.IE5\V68L4ZR0\MC900221853[1].wmf"/>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75458" y="2209800"/>
            <a:ext cx="723348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7979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cture3.jpg"/>
          <p:cNvPicPr>
            <a:picLocks noGrp="1" noChangeAspect="1"/>
          </p:cNvPicPr>
          <p:nvPr>
            <p:ph idx="1"/>
          </p:nvPr>
        </p:nvPicPr>
        <p:blipFill>
          <a:blip r:embed="rId2" cstate="print"/>
          <a:stretch>
            <a:fillRect/>
          </a:stretch>
        </p:blipFill>
        <p:spPr>
          <a:xfrm>
            <a:off x="1837795" y="990600"/>
            <a:ext cx="6391805" cy="4218591"/>
          </a:xfrm>
        </p:spPr>
      </p:pic>
    </p:spTree>
    <p:extLst>
      <p:ext uri="{BB962C8B-B14F-4D97-AF65-F5344CB8AC3E}">
        <p14:creationId xmlns:p14="http://schemas.microsoft.com/office/powerpoint/2010/main" val="1165615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019800"/>
          </a:xfrm>
          <a:prstGeom prst="rect">
            <a:avLst/>
          </a:prstGeom>
          <a:solidFill>
            <a:schemeClr val="bg2">
              <a:lumMod val="90000"/>
            </a:schemeClr>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53250" name="Rectangle 2"/>
          <p:cNvSpPr>
            <a:spLocks noGrp="1" noChangeArrowheads="1"/>
          </p:cNvSpPr>
          <p:nvPr>
            <p:ph type="title"/>
          </p:nvPr>
        </p:nvSpPr>
        <p:spPr>
          <a:xfrm>
            <a:off x="0" y="0"/>
            <a:ext cx="9067800" cy="1143000"/>
          </a:xfrm>
          <a:noFill/>
          <a:ln/>
        </p:spPr>
        <p:txBody>
          <a:bodyPr lIns="90488" tIns="44450" rIns="90488" bIns="44450">
            <a:normAutofit fontScale="90000"/>
          </a:bodyPr>
          <a:lstStyle/>
          <a:p>
            <a:r>
              <a:rPr lang="en-US" sz="3200" dirty="0">
                <a:effectLst>
                  <a:outerShdw blurRad="38100" dist="38100" dir="2700000" algn="tl">
                    <a:srgbClr val="000000"/>
                  </a:outerShdw>
                </a:effectLst>
              </a:rPr>
              <a:t>HOW DISPERSANTS WORK</a:t>
            </a:r>
            <a:r>
              <a:rPr lang="en-US" dirty="0">
                <a:effectLst>
                  <a:outerShdw blurRad="38100" dist="38100" dir="2700000" algn="tl">
                    <a:srgbClr val="000000"/>
                  </a:outerShdw>
                </a:effectLst>
              </a:rPr>
              <a:t/>
            </a:r>
            <a:br>
              <a:rPr lang="en-US" dirty="0">
                <a:effectLst>
                  <a:outerShdw blurRad="38100" dist="38100" dir="2700000" algn="tl">
                    <a:srgbClr val="000000"/>
                  </a:outerShdw>
                </a:effectLst>
              </a:rPr>
            </a:br>
            <a:r>
              <a:rPr lang="en-US" sz="1600" dirty="0">
                <a:effectLst>
                  <a:outerShdw blurRad="38100" dist="38100" dir="2700000" algn="tl">
                    <a:srgbClr val="000000"/>
                  </a:outerShdw>
                </a:effectLst>
              </a:rPr>
              <a:t/>
            </a:r>
            <a:br>
              <a:rPr lang="en-US" sz="1600" dirty="0">
                <a:effectLst>
                  <a:outerShdw blurRad="38100" dist="38100" dir="2700000" algn="tl">
                    <a:srgbClr val="000000"/>
                  </a:outerShdw>
                </a:effectLst>
              </a:rPr>
            </a:br>
            <a:r>
              <a:rPr lang="en-US" sz="2000" i="1" dirty="0">
                <a:effectLst>
                  <a:outerShdw blurRad="38100" dist="38100" dir="2700000" algn="tl">
                    <a:srgbClr val="000000"/>
                  </a:outerShdw>
                </a:effectLst>
              </a:rPr>
              <a:t>THE GOAL: REDUCE OIL CONCENTRATION TO LESS THAN IMPACT LEVELS AS RAPIDLY AS POSSIBLE</a:t>
            </a:r>
          </a:p>
        </p:txBody>
      </p:sp>
      <p:graphicFrame>
        <p:nvGraphicFramePr>
          <p:cNvPr id="53251" name="Object 3"/>
          <p:cNvGraphicFramePr>
            <a:graphicFrameLocks noChangeAspect="1"/>
          </p:cNvGraphicFramePr>
          <p:nvPr/>
        </p:nvGraphicFramePr>
        <p:xfrm>
          <a:off x="304800" y="1447800"/>
          <a:ext cx="8512175" cy="4568825"/>
        </p:xfrm>
        <a:graphic>
          <a:graphicData uri="http://schemas.openxmlformats.org/presentationml/2006/ole">
            <mc:AlternateContent xmlns:mc="http://schemas.openxmlformats.org/markup-compatibility/2006">
              <mc:Choice xmlns:v="urn:schemas-microsoft-com:vml" Requires="v">
                <p:oleObj spid="_x0000_s1045" name="VISIO" r:id="rId4" imgW="10556640" imgH="5036400" progId="">
                  <p:embed/>
                </p:oleObj>
              </mc:Choice>
              <mc:Fallback>
                <p:oleObj name="VISIO" r:id="rId4" imgW="10556640" imgH="50364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447800"/>
                        <a:ext cx="8512175" cy="45688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55157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Effectiveness</a:t>
            </a:r>
            <a:endParaRPr lang="en-US" dirty="0"/>
          </a:p>
        </p:txBody>
      </p:sp>
      <p:sp>
        <p:nvSpPr>
          <p:cNvPr id="3" name="Content Placeholder 2"/>
          <p:cNvSpPr>
            <a:spLocks noGrp="1"/>
          </p:cNvSpPr>
          <p:nvPr>
            <p:ph idx="1"/>
          </p:nvPr>
        </p:nvSpPr>
        <p:spPr/>
        <p:txBody>
          <a:bodyPr/>
          <a:lstStyle/>
          <a:p>
            <a:r>
              <a:rPr lang="en-US" dirty="0" smtClean="0"/>
              <a:t>Type of oil</a:t>
            </a:r>
          </a:p>
          <a:p>
            <a:r>
              <a:rPr lang="en-US" dirty="0" smtClean="0"/>
              <a:t>Weathering state</a:t>
            </a:r>
          </a:p>
          <a:p>
            <a:r>
              <a:rPr lang="en-US" dirty="0" smtClean="0"/>
              <a:t>Sea state and weather conditions</a:t>
            </a:r>
          </a:p>
          <a:p>
            <a:r>
              <a:rPr lang="en-US" dirty="0" smtClean="0"/>
              <a:t>Generally published for major dispersant formulations</a:t>
            </a:r>
          </a:p>
          <a:p>
            <a:r>
              <a:rPr lang="en-US" dirty="0" smtClean="0"/>
              <a:t>Requires “mixing energy”</a:t>
            </a:r>
          </a:p>
        </p:txBody>
      </p:sp>
    </p:spTree>
    <p:extLst>
      <p:ext uri="{BB962C8B-B14F-4D97-AF65-F5344CB8AC3E}">
        <p14:creationId xmlns:p14="http://schemas.microsoft.com/office/powerpoint/2010/main" val="3737067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Removes Oil from Surface</a:t>
            </a:r>
            <a:endParaRPr lang="en-US" dirty="0"/>
          </a:p>
        </p:txBody>
      </p:sp>
      <p:pic>
        <p:nvPicPr>
          <p:cNvPr id="4" name="Content Placeholder 3" descr="Picture4.jpg"/>
          <p:cNvPicPr>
            <a:picLocks noGrp="1" noChangeAspect="1"/>
          </p:cNvPicPr>
          <p:nvPr>
            <p:ph idx="1"/>
          </p:nvPr>
        </p:nvPicPr>
        <p:blipFill>
          <a:blip r:embed="rId2" cstate="print"/>
          <a:stretch>
            <a:fillRect/>
          </a:stretch>
        </p:blipFill>
        <p:spPr>
          <a:xfrm>
            <a:off x="152400" y="1676400"/>
            <a:ext cx="4800601" cy="3200400"/>
          </a:xfrm>
        </p:spPr>
      </p:pic>
      <p:pic>
        <p:nvPicPr>
          <p:cNvPr id="5" name="Picture 4" descr="Picture5.jpg"/>
          <p:cNvPicPr>
            <a:picLocks noChangeAspect="1"/>
          </p:cNvPicPr>
          <p:nvPr/>
        </p:nvPicPr>
        <p:blipFill>
          <a:blip r:embed="rId3" cstate="print"/>
          <a:stretch>
            <a:fillRect/>
          </a:stretch>
        </p:blipFill>
        <p:spPr>
          <a:xfrm>
            <a:off x="4953000" y="2414270"/>
            <a:ext cx="4191000" cy="2919730"/>
          </a:xfrm>
          <a:prstGeom prst="rect">
            <a:avLst/>
          </a:prstGeom>
          <a:ln w="19050">
            <a:solidFill>
              <a:schemeClr val="tx1"/>
            </a:solidFill>
          </a:ln>
        </p:spPr>
      </p:pic>
    </p:spTree>
    <p:extLst>
      <p:ext uri="{BB962C8B-B14F-4D97-AF65-F5344CB8AC3E}">
        <p14:creationId xmlns:p14="http://schemas.microsoft.com/office/powerpoint/2010/main" val="275074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ig1-9-start"/>
          <p:cNvPicPr>
            <a:picLocks noGrp="1" noChangeAspect="1" noChangeArrowheads="1"/>
          </p:cNvPicPr>
          <p:nvPr>
            <p:ph idx="1"/>
          </p:nvPr>
        </p:nvPicPr>
        <p:blipFill>
          <a:blip r:embed="rId2" cstate="print"/>
          <a:srcRect l="7417" t="9503" r="17064" b="14474"/>
          <a:stretch>
            <a:fillRect/>
          </a:stretch>
        </p:blipFill>
        <p:spPr bwMode="auto">
          <a:xfrm>
            <a:off x="1600200" y="685800"/>
            <a:ext cx="6477000" cy="4876800"/>
          </a:xfrm>
          <a:prstGeom prst="rect">
            <a:avLst/>
          </a:prstGeom>
          <a:noFill/>
          <a:ln w="9525">
            <a:noFill/>
            <a:miter lim="800000"/>
            <a:headEnd/>
            <a:tailEnd/>
          </a:ln>
        </p:spPr>
      </p:pic>
      <p:sp>
        <p:nvSpPr>
          <p:cNvPr id="2" name="Title 1"/>
          <p:cNvSpPr>
            <a:spLocks noGrp="1"/>
          </p:cNvSpPr>
          <p:nvPr>
            <p:ph type="title"/>
          </p:nvPr>
        </p:nvSpPr>
        <p:spPr>
          <a:xfrm>
            <a:off x="1447800" y="152400"/>
            <a:ext cx="6705600" cy="914400"/>
          </a:xfrm>
        </p:spPr>
        <p:txBody>
          <a:bodyPr>
            <a:normAutofit fontScale="90000"/>
          </a:bodyPr>
          <a:lstStyle/>
          <a:p>
            <a:r>
              <a:rPr lang="en-US" dirty="0" smtClean="0"/>
              <a:t>Puts oil into the water column</a:t>
            </a:r>
            <a:endParaRPr lang="en-US" dirty="0"/>
          </a:p>
        </p:txBody>
      </p:sp>
      <p:sp>
        <p:nvSpPr>
          <p:cNvPr id="5" name="Text Box 3"/>
          <p:cNvSpPr txBox="1">
            <a:spLocks noChangeArrowheads="1"/>
          </p:cNvSpPr>
          <p:nvPr/>
        </p:nvSpPr>
        <p:spPr bwMode="auto">
          <a:xfrm>
            <a:off x="152400" y="5029200"/>
            <a:ext cx="8915400" cy="707886"/>
          </a:xfrm>
          <a:prstGeom prst="rect">
            <a:avLst/>
          </a:prstGeom>
          <a:noFill/>
          <a:ln w="9525">
            <a:noFill/>
            <a:miter lim="800000"/>
            <a:headEnd/>
            <a:tailEnd/>
          </a:ln>
        </p:spPr>
        <p:txBody>
          <a:bodyPr wrap="square">
            <a:spAutoFit/>
          </a:bodyPr>
          <a:lstStyle/>
          <a:p>
            <a:pPr eaLnBrk="0" hangingPunct="0"/>
            <a:r>
              <a:rPr lang="en-US" sz="2000" dirty="0">
                <a:latin typeface="Times New Roman" pitchFamily="18" charset="0"/>
              </a:rPr>
              <a:t>Fig. 1-9.  Concentrations of oil in the water column following dispersal of a 0.1 mm thick slick of fresh oil </a:t>
            </a:r>
            <a:r>
              <a:rPr lang="en-US" sz="2000" dirty="0" smtClean="0">
                <a:latin typeface="Times New Roman" pitchFamily="18" charset="0"/>
              </a:rPr>
              <a:t>treated </a:t>
            </a:r>
            <a:r>
              <a:rPr lang="en-US" sz="2000" dirty="0">
                <a:latin typeface="Times New Roman" pitchFamily="18" charset="0"/>
              </a:rPr>
              <a:t>with a chemical dispersant </a:t>
            </a:r>
            <a:r>
              <a:rPr lang="en-US" sz="2000" dirty="0" smtClean="0">
                <a:latin typeface="Times New Roman" pitchFamily="18" charset="0"/>
              </a:rPr>
              <a:t>(Lewis </a:t>
            </a:r>
            <a:r>
              <a:rPr lang="en-US" sz="2000" dirty="0">
                <a:latin typeface="Times New Roman" pitchFamily="18" charset="0"/>
              </a:rPr>
              <a:t>and </a:t>
            </a:r>
            <a:r>
              <a:rPr lang="en-US" sz="2000" dirty="0" err="1">
                <a:latin typeface="Times New Roman" pitchFamily="18" charset="0"/>
              </a:rPr>
              <a:t>Aurand</a:t>
            </a:r>
            <a:r>
              <a:rPr lang="en-US" sz="2000" dirty="0">
                <a:latin typeface="Times New Roman" pitchFamily="18" charset="0"/>
              </a:rPr>
              <a:t>, 1997)</a:t>
            </a:r>
          </a:p>
        </p:txBody>
      </p:sp>
    </p:spTree>
    <p:extLst>
      <p:ext uri="{BB962C8B-B14F-4D97-AF65-F5344CB8AC3E}">
        <p14:creationId xmlns:p14="http://schemas.microsoft.com/office/powerpoint/2010/main" val="331654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391400" cy="914400"/>
          </a:xfrm>
        </p:spPr>
        <p:txBody>
          <a:bodyPr/>
          <a:lstStyle/>
          <a:p>
            <a:r>
              <a:rPr lang="en-US" dirty="0" smtClean="0"/>
              <a:t>Are Dispersants Toxic?</a:t>
            </a:r>
            <a:endParaRPr lang="en-US"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1555673" y="1805112"/>
            <a:ext cx="5759528" cy="4321051"/>
          </a:xfrm>
          <a:prstGeom prst="rect">
            <a:avLst/>
          </a:prstGeom>
          <a:noFill/>
          <a:ln w="9525">
            <a:noFill/>
            <a:miter lim="800000"/>
            <a:headEnd/>
            <a:tailEnd/>
          </a:ln>
          <a:effectLst/>
        </p:spPr>
      </p:pic>
    </p:spTree>
    <p:extLst>
      <p:ext uri="{BB962C8B-B14F-4D97-AF65-F5344CB8AC3E}">
        <p14:creationId xmlns:p14="http://schemas.microsoft.com/office/powerpoint/2010/main" val="1345752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AP Web Site\ENVE_652\Module01\1C_IntroTox\paraclesus.gif"/>
          <p:cNvPicPr>
            <a:picLocks noChangeAspect="1" noChangeArrowheads="1"/>
          </p:cNvPicPr>
          <p:nvPr/>
        </p:nvPicPr>
        <p:blipFill>
          <a:blip r:embed="rId2" cstate="print"/>
          <a:srcRect/>
          <a:stretch>
            <a:fillRect/>
          </a:stretch>
        </p:blipFill>
        <p:spPr bwMode="auto">
          <a:xfrm>
            <a:off x="609600" y="367237"/>
            <a:ext cx="8077200" cy="5728763"/>
          </a:xfrm>
          <a:prstGeom prst="rect">
            <a:avLst/>
          </a:prstGeom>
          <a:noFill/>
        </p:spPr>
      </p:pic>
    </p:spTree>
    <p:extLst>
      <p:ext uri="{BB962C8B-B14F-4D97-AF65-F5344CB8AC3E}">
        <p14:creationId xmlns:p14="http://schemas.microsoft.com/office/powerpoint/2010/main" val="3331561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Burning</a:t>
            </a:r>
            <a:endParaRPr lang="en-US" dirty="0"/>
          </a:p>
        </p:txBody>
      </p:sp>
      <p:sp>
        <p:nvSpPr>
          <p:cNvPr id="3" name="Content Placeholder 2"/>
          <p:cNvSpPr>
            <a:spLocks noGrp="1"/>
          </p:cNvSpPr>
          <p:nvPr>
            <p:ph idx="1"/>
          </p:nvPr>
        </p:nvSpPr>
        <p:spPr/>
        <p:txBody>
          <a:bodyPr/>
          <a:lstStyle/>
          <a:p>
            <a:r>
              <a:rPr lang="en-US" dirty="0" smtClean="0"/>
              <a:t>Use fire boom</a:t>
            </a:r>
          </a:p>
          <a:p>
            <a:r>
              <a:rPr lang="en-US" dirty="0" smtClean="0"/>
              <a:t>And boats</a:t>
            </a:r>
          </a:p>
          <a:p>
            <a:endParaRPr lang="en-US" dirty="0"/>
          </a:p>
        </p:txBody>
      </p:sp>
    </p:spTree>
    <p:extLst>
      <p:ext uri="{BB962C8B-B14F-4D97-AF65-F5344CB8AC3E}">
        <p14:creationId xmlns:p14="http://schemas.microsoft.com/office/powerpoint/2010/main" val="16078576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cture2.jpg"/>
          <p:cNvPicPr>
            <a:picLocks noGrp="1" noChangeAspect="1"/>
          </p:cNvPicPr>
          <p:nvPr>
            <p:ph idx="1"/>
          </p:nvPr>
        </p:nvPicPr>
        <p:blipFill>
          <a:blip r:embed="rId2" cstate="print"/>
          <a:stretch>
            <a:fillRect/>
          </a:stretch>
        </p:blipFill>
        <p:spPr>
          <a:xfrm>
            <a:off x="1447800" y="838200"/>
            <a:ext cx="6972301" cy="4648200"/>
          </a:xfrm>
        </p:spPr>
      </p:pic>
    </p:spTree>
    <p:extLst>
      <p:ext uri="{BB962C8B-B14F-4D97-AF65-F5344CB8AC3E}">
        <p14:creationId xmlns:p14="http://schemas.microsoft.com/office/powerpoint/2010/main" val="1160619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487156" y="1717023"/>
            <a:ext cx="6169687" cy="4054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Typical ISB Configuration</a:t>
            </a:r>
            <a:endParaRPr lang="en-US" dirty="0"/>
          </a:p>
        </p:txBody>
      </p:sp>
      <p:sp>
        <p:nvSpPr>
          <p:cNvPr id="3" name="TextBox 2"/>
          <p:cNvSpPr txBox="1"/>
          <p:nvPr/>
        </p:nvSpPr>
        <p:spPr>
          <a:xfrm>
            <a:off x="8305800" y="6400800"/>
            <a:ext cx="481222" cy="369332"/>
          </a:xfrm>
          <a:prstGeom prst="rect">
            <a:avLst/>
          </a:prstGeom>
          <a:noFill/>
        </p:spPr>
        <p:txBody>
          <a:bodyPr wrap="none" rtlCol="0">
            <a:spAutoFit/>
          </a:bodyPr>
          <a:lstStyle/>
          <a:p>
            <a:r>
              <a:rPr lang="en-US" dirty="0" smtClean="0"/>
              <a:t>(8)</a:t>
            </a:r>
            <a:endParaRPr lang="en-US" dirty="0"/>
          </a:p>
        </p:txBody>
      </p:sp>
    </p:spTree>
    <p:extLst>
      <p:ext uri="{BB962C8B-B14F-4D97-AF65-F5344CB8AC3E}">
        <p14:creationId xmlns:p14="http://schemas.microsoft.com/office/powerpoint/2010/main" val="17417985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Catch Them</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1086" y="1752600"/>
            <a:ext cx="5410511" cy="2942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6325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smtClean="0"/>
              <a:t>Over 400 “controlled burns” in Gulf cleanup</a:t>
            </a:r>
          </a:p>
          <a:p>
            <a:r>
              <a:rPr lang="en-US" dirty="0" smtClean="0"/>
              <a:t>No worker injuries or safety problems</a:t>
            </a:r>
          </a:p>
          <a:p>
            <a:r>
              <a:rPr lang="en-US" dirty="0" smtClean="0"/>
              <a:t>May not need boom</a:t>
            </a:r>
          </a:p>
          <a:p>
            <a:pPr lvl="1"/>
            <a:r>
              <a:rPr lang="en-US" dirty="0" smtClean="0"/>
              <a:t>Fire pulls oil towards it</a:t>
            </a:r>
          </a:p>
          <a:p>
            <a:pPr lvl="1"/>
            <a:r>
              <a:rPr lang="en-US" dirty="0" smtClean="0"/>
              <a:t>But</a:t>
            </a:r>
          </a:p>
          <a:p>
            <a:r>
              <a:rPr lang="en-US" dirty="0" smtClean="0"/>
              <a:t>Oil must be thick enough</a:t>
            </a:r>
          </a:p>
          <a:p>
            <a:pPr lvl="1"/>
            <a:r>
              <a:rPr lang="en-US" dirty="0" smtClean="0"/>
              <a:t>&gt;5mm will usually burn</a:t>
            </a:r>
          </a:p>
          <a:p>
            <a:pPr lvl="1"/>
            <a:r>
              <a:rPr lang="en-US" dirty="0" smtClean="0"/>
              <a:t>&lt;3mm will often not</a:t>
            </a:r>
          </a:p>
          <a:p>
            <a:pPr lvl="1"/>
            <a:r>
              <a:rPr lang="en-US" dirty="0" smtClean="0"/>
              <a:t>Depending on oil and weathering</a:t>
            </a:r>
          </a:p>
          <a:p>
            <a:endParaRPr lang="en-US" dirty="0" smtClean="0"/>
          </a:p>
          <a:p>
            <a:endParaRPr lang="en-US" dirty="0"/>
          </a:p>
        </p:txBody>
      </p:sp>
    </p:spTree>
    <p:extLst>
      <p:ext uri="{BB962C8B-B14F-4D97-AF65-F5344CB8AC3E}">
        <p14:creationId xmlns:p14="http://schemas.microsoft.com/office/powerpoint/2010/main" val="21474024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Herders</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53710" y="2262843"/>
            <a:ext cx="7236579" cy="3200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95263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Chemical thickening agents</a:t>
            </a:r>
            <a:endParaRPr lang="en-US" dirty="0"/>
          </a:p>
        </p:txBody>
      </p:sp>
      <p:sp>
        <p:nvSpPr>
          <p:cNvPr id="3" name="Content Placeholder 2"/>
          <p:cNvSpPr>
            <a:spLocks noGrp="1"/>
          </p:cNvSpPr>
          <p:nvPr>
            <p:ph idx="1"/>
          </p:nvPr>
        </p:nvSpPr>
        <p:spPr/>
        <p:txBody>
          <a:bodyPr>
            <a:normAutofit/>
          </a:bodyPr>
          <a:lstStyle/>
          <a:p>
            <a:r>
              <a:rPr lang="en-US" dirty="0" smtClean="0"/>
              <a:t>Navy invented in 70’s</a:t>
            </a:r>
          </a:p>
          <a:p>
            <a:r>
              <a:rPr lang="en-US" dirty="0" smtClean="0"/>
              <a:t>Newer formulations</a:t>
            </a:r>
          </a:p>
          <a:p>
            <a:r>
              <a:rPr lang="en-US" dirty="0" smtClean="0"/>
              <a:t>Spray in very small quantities on the edge of the slick</a:t>
            </a:r>
          </a:p>
          <a:p>
            <a:r>
              <a:rPr lang="en-US" dirty="0" smtClean="0"/>
              <a:t>Reduces oil-water interfacial tension and causes slick to contract</a:t>
            </a:r>
          </a:p>
          <a:p>
            <a:r>
              <a:rPr lang="en-US" dirty="0" smtClean="0"/>
              <a:t>Used for skimmers, but herder itself dispersed with wind and waves</a:t>
            </a:r>
            <a:endParaRPr lang="en-US" dirty="0"/>
          </a:p>
        </p:txBody>
      </p:sp>
    </p:spTree>
    <p:extLst>
      <p:ext uri="{BB962C8B-B14F-4D97-AF65-F5344CB8AC3E}">
        <p14:creationId xmlns:p14="http://schemas.microsoft.com/office/powerpoint/2010/main" val="14051737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Herders work great</a:t>
            </a:r>
            <a:endParaRPr lang="en-US" dirty="0"/>
          </a:p>
        </p:txBody>
      </p:sp>
      <p:pic>
        <p:nvPicPr>
          <p:cNvPr id="4" name="SLRoss Faster &amp; Darker.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5750" y="1600200"/>
            <a:ext cx="6034088" cy="4525963"/>
          </a:xfrm>
        </p:spPr>
      </p:pic>
    </p:spTree>
    <p:extLst>
      <p:ext uri="{BB962C8B-B14F-4D97-AF65-F5344CB8AC3E}">
        <p14:creationId xmlns:p14="http://schemas.microsoft.com/office/powerpoint/2010/main" val="330296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about the Arctic?</a:t>
            </a:r>
            <a:endParaRPr lang="en-US" dirty="0"/>
          </a:p>
        </p:txBody>
      </p:sp>
      <p:sp>
        <p:nvSpPr>
          <p:cNvPr id="3" name="Content Placeholder 2"/>
          <p:cNvSpPr>
            <a:spLocks noGrp="1"/>
          </p:cNvSpPr>
          <p:nvPr>
            <p:ph idx="1"/>
          </p:nvPr>
        </p:nvSpPr>
        <p:spPr/>
        <p:txBody>
          <a:bodyPr/>
          <a:lstStyle/>
          <a:p>
            <a:r>
              <a:rPr lang="en-US" dirty="0" smtClean="0"/>
              <a:t>Ice-free waters would not be different chemically or physically from warmer</a:t>
            </a:r>
          </a:p>
          <a:p>
            <a:r>
              <a:rPr lang="en-US" dirty="0" smtClean="0"/>
              <a:t>Logistics and worker safety might be very different, but issues are fairly well-known</a:t>
            </a:r>
          </a:p>
          <a:p>
            <a:r>
              <a:rPr lang="en-US" dirty="0" smtClean="0"/>
              <a:t>How about ice:</a:t>
            </a:r>
          </a:p>
          <a:p>
            <a:endParaRPr lang="en-US" dirty="0"/>
          </a:p>
          <a:p>
            <a:endParaRPr lang="en-US" dirty="0"/>
          </a:p>
        </p:txBody>
      </p:sp>
    </p:spTree>
    <p:extLst>
      <p:ext uri="{BB962C8B-B14F-4D97-AF65-F5344CB8AC3E}">
        <p14:creationId xmlns:p14="http://schemas.microsoft.com/office/powerpoint/2010/main" val="745845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62500" lnSpcReduction="20000"/>
          </a:bodyPr>
          <a:lstStyle/>
          <a:p>
            <a:endParaRPr lang="en-US" dirty="0" smtClean="0"/>
          </a:p>
          <a:p>
            <a:endParaRPr lang="en-US" dirty="0"/>
          </a:p>
          <a:p>
            <a:endParaRPr lang="en-US" dirty="0" smtClean="0"/>
          </a:p>
          <a:p>
            <a:endParaRPr lang="en-US" dirty="0" smtClean="0"/>
          </a:p>
          <a:p>
            <a:r>
              <a:rPr lang="en-US" dirty="0" smtClean="0"/>
              <a:t>“</a:t>
            </a:r>
            <a:r>
              <a:rPr lang="en-US" dirty="0"/>
              <a:t>There is no evidence that oil companies and regulators have fully addressed the obvious lessons from the Deepwater Horizon disaster. Given the difficult working conditions and lack of infrastructure found in the Arctic, it would be irresponsible to begin drilling</a:t>
            </a:r>
            <a:r>
              <a:rPr lang="en-US" dirty="0" smtClean="0"/>
              <a:t>.”</a:t>
            </a:r>
          </a:p>
          <a:p>
            <a:r>
              <a:rPr lang="en-US" dirty="0" smtClean="0"/>
              <a:t>A </a:t>
            </a:r>
            <a:r>
              <a:rPr lang="en-US" dirty="0"/>
              <a:t>recent study on the oil spill response gap in the Arctic’s Beaufort Sea, adjacent to the Chukchi Sea, shows that no oil spill response would be possible for the seven to eight months of winter. </a:t>
            </a:r>
          </a:p>
          <a:p>
            <a:r>
              <a:rPr lang="en-US" dirty="0"/>
              <a:t>During the remaining four to five months of the year when a response to an oil spill is plausible, high winds, waves, unstable ice and poor visibility would limit the ability to identify, approach, contain and clean-up any spills</a:t>
            </a:r>
            <a:r>
              <a:rPr lang="en-US" dirty="0" smtClean="0"/>
              <a:t>.</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81409"/>
            <a:ext cx="8161020" cy="2103120"/>
          </a:xfrm>
          <a:prstGeom prst="rect">
            <a:avLst/>
          </a:prstGeom>
        </p:spPr>
      </p:pic>
    </p:spTree>
    <p:extLst>
      <p:ext uri="{BB962C8B-B14F-4D97-AF65-F5344CB8AC3E}">
        <p14:creationId xmlns:p14="http://schemas.microsoft.com/office/powerpoint/2010/main" val="7834166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52400"/>
            <a:ext cx="6934200" cy="589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 </a:t>
            </a:r>
            <a:endParaRPr lang="en-US" dirty="0"/>
          </a:p>
        </p:txBody>
      </p:sp>
    </p:spTree>
    <p:extLst>
      <p:ext uri="{BB962C8B-B14F-4D97-AF65-F5344CB8AC3E}">
        <p14:creationId xmlns:p14="http://schemas.microsoft.com/office/powerpoint/2010/main" val="2553416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US" sz="2100" b="1" u="sng" spc="10" dirty="0">
                <a:solidFill>
                  <a:srgbClr val="231F20"/>
                </a:solidFill>
                <a:latin typeface="Calibri"/>
                <a:ea typeface="Calibri"/>
                <a:cs typeface="Times New Roman"/>
              </a:rPr>
              <a:t>Dispersant</a:t>
            </a:r>
            <a:r>
              <a:rPr lang="en-US" sz="2100" spc="165" dirty="0">
                <a:solidFill>
                  <a:srgbClr val="231F20"/>
                </a:solidFill>
                <a:latin typeface="Calibri"/>
                <a:ea typeface="Calibri"/>
                <a:cs typeface="Times New Roman"/>
              </a:rPr>
              <a:t> </a:t>
            </a:r>
            <a:r>
              <a:rPr lang="en-US" sz="2100" spc="15" dirty="0">
                <a:solidFill>
                  <a:srgbClr val="231F20"/>
                </a:solidFill>
                <a:latin typeface="Calibri"/>
                <a:ea typeface="Calibri"/>
                <a:cs typeface="Times New Roman"/>
              </a:rPr>
              <a:t>pre-authorization</a:t>
            </a:r>
            <a:r>
              <a:rPr lang="en-US" sz="2100" spc="165" dirty="0">
                <a:solidFill>
                  <a:srgbClr val="231F20"/>
                </a:solidFill>
                <a:latin typeface="Calibri"/>
                <a:ea typeface="Calibri"/>
                <a:cs typeface="Times New Roman"/>
              </a:rPr>
              <a:t> </a:t>
            </a:r>
            <a:r>
              <a:rPr lang="en-US" sz="2100" spc="5" dirty="0">
                <a:solidFill>
                  <a:srgbClr val="231F20"/>
                </a:solidFill>
                <a:latin typeface="Calibri"/>
                <a:ea typeface="Calibri"/>
                <a:cs typeface="Times New Roman"/>
              </a:rPr>
              <a:t>in</a:t>
            </a:r>
            <a:r>
              <a:rPr lang="en-US" sz="2100" spc="165" dirty="0">
                <a:solidFill>
                  <a:srgbClr val="231F20"/>
                </a:solidFill>
                <a:latin typeface="Calibri"/>
                <a:ea typeface="Calibri"/>
                <a:cs typeface="Times New Roman"/>
              </a:rPr>
              <a:t> </a:t>
            </a:r>
            <a:r>
              <a:rPr lang="en-US" sz="2100" spc="10" dirty="0">
                <a:solidFill>
                  <a:srgbClr val="231F20"/>
                </a:solidFill>
                <a:latin typeface="Calibri"/>
                <a:ea typeface="Calibri"/>
                <a:cs typeface="Times New Roman"/>
              </a:rPr>
              <a:t>Alaska</a:t>
            </a:r>
            <a:r>
              <a:rPr lang="en-US" sz="2100" spc="165" dirty="0">
                <a:solidFill>
                  <a:srgbClr val="231F20"/>
                </a:solidFill>
                <a:latin typeface="Calibri"/>
                <a:ea typeface="Calibri"/>
                <a:cs typeface="Times New Roman"/>
              </a:rPr>
              <a:t> </a:t>
            </a:r>
            <a:r>
              <a:rPr lang="en-US" sz="2100" spc="10" dirty="0">
                <a:solidFill>
                  <a:srgbClr val="231F20"/>
                </a:solidFill>
                <a:latin typeface="Calibri"/>
                <a:ea typeface="Calibri"/>
                <a:cs typeface="Times New Roman"/>
              </a:rPr>
              <a:t>should</a:t>
            </a:r>
            <a:r>
              <a:rPr lang="en-US" sz="2100" spc="165" dirty="0">
                <a:solidFill>
                  <a:srgbClr val="231F20"/>
                </a:solidFill>
                <a:latin typeface="Calibri"/>
                <a:ea typeface="Calibri"/>
                <a:cs typeface="Times New Roman"/>
              </a:rPr>
              <a:t> </a:t>
            </a:r>
            <a:r>
              <a:rPr lang="en-US" sz="2100" spc="5" dirty="0">
                <a:solidFill>
                  <a:srgbClr val="231F20"/>
                </a:solidFill>
                <a:latin typeface="Calibri"/>
                <a:ea typeface="Calibri"/>
                <a:cs typeface="Times New Roman"/>
              </a:rPr>
              <a:t>be</a:t>
            </a:r>
            <a:r>
              <a:rPr lang="en-US" sz="2100" spc="165" dirty="0">
                <a:solidFill>
                  <a:srgbClr val="231F20"/>
                </a:solidFill>
                <a:latin typeface="Calibri"/>
                <a:ea typeface="Calibri"/>
                <a:cs typeface="Times New Roman"/>
              </a:rPr>
              <a:t> </a:t>
            </a:r>
            <a:r>
              <a:rPr lang="en-US" sz="2100" spc="10" dirty="0">
                <a:solidFill>
                  <a:srgbClr val="231F20"/>
                </a:solidFill>
                <a:latin typeface="Calibri"/>
                <a:ea typeface="Calibri"/>
                <a:cs typeface="Times New Roman"/>
              </a:rPr>
              <a:t>based</a:t>
            </a:r>
            <a:r>
              <a:rPr lang="en-US" sz="2100" spc="165" dirty="0">
                <a:solidFill>
                  <a:srgbClr val="231F20"/>
                </a:solidFill>
                <a:latin typeface="Calibri"/>
                <a:ea typeface="Calibri"/>
                <a:cs typeface="Times New Roman"/>
              </a:rPr>
              <a:t> </a:t>
            </a:r>
            <a:r>
              <a:rPr lang="en-US" sz="2100" spc="5" dirty="0">
                <a:solidFill>
                  <a:srgbClr val="231F20"/>
                </a:solidFill>
                <a:latin typeface="Calibri"/>
                <a:ea typeface="Calibri"/>
                <a:cs typeface="Times New Roman"/>
              </a:rPr>
              <a:t>on</a:t>
            </a:r>
            <a:r>
              <a:rPr lang="en-US" sz="2100" spc="165" dirty="0">
                <a:solidFill>
                  <a:srgbClr val="231F20"/>
                </a:solidFill>
                <a:latin typeface="Calibri"/>
                <a:ea typeface="Calibri"/>
                <a:cs typeface="Times New Roman"/>
              </a:rPr>
              <a:t> </a:t>
            </a:r>
            <a:r>
              <a:rPr lang="en-US" sz="2100" spc="15" dirty="0">
                <a:solidFill>
                  <a:srgbClr val="231F20"/>
                </a:solidFill>
                <a:latin typeface="Calibri"/>
                <a:ea typeface="Calibri"/>
                <a:cs typeface="Times New Roman"/>
              </a:rPr>
              <a:t>sound</a:t>
            </a:r>
            <a:r>
              <a:rPr lang="en-US" sz="2100" spc="34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science,</a:t>
            </a:r>
            <a:r>
              <a:rPr lang="en-US" sz="2100" spc="70" dirty="0">
                <a:solidFill>
                  <a:srgbClr val="231F20"/>
                </a:solidFill>
                <a:latin typeface="Calibri"/>
                <a:ea typeface="Calibri"/>
                <a:cs typeface="Times New Roman"/>
              </a:rPr>
              <a:t> </a:t>
            </a:r>
            <a:r>
              <a:rPr lang="en-US" sz="2100" spc="5" dirty="0">
                <a:solidFill>
                  <a:srgbClr val="231F20"/>
                </a:solidFill>
                <a:latin typeface="Calibri"/>
                <a:ea typeface="Calibri"/>
                <a:cs typeface="Times New Roman"/>
              </a:rPr>
              <a:t>including</a:t>
            </a:r>
            <a:r>
              <a:rPr lang="en-US" sz="2100" spc="95"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research</a:t>
            </a:r>
            <a:r>
              <a:rPr lang="en-US" sz="2100" spc="95"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on</a:t>
            </a:r>
            <a:r>
              <a:rPr lang="en-US" sz="2100" spc="95"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fates</a:t>
            </a:r>
            <a:r>
              <a:rPr lang="en-US" sz="2100" spc="95"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and</a:t>
            </a:r>
            <a:r>
              <a:rPr lang="en-US" sz="2100" spc="95" dirty="0">
                <a:solidFill>
                  <a:srgbClr val="231F20"/>
                </a:solidFill>
                <a:latin typeface="Calibri"/>
                <a:ea typeface="Calibri"/>
                <a:cs typeface="Times New Roman"/>
              </a:rPr>
              <a:t> </a:t>
            </a:r>
            <a:r>
              <a:rPr lang="en-US" sz="2100" spc="5" dirty="0">
                <a:solidFill>
                  <a:srgbClr val="231F20"/>
                </a:solidFill>
                <a:latin typeface="Calibri"/>
                <a:ea typeface="Calibri"/>
                <a:cs typeface="Times New Roman"/>
              </a:rPr>
              <a:t>effects</a:t>
            </a:r>
            <a:r>
              <a:rPr lang="en-US" sz="2100" spc="95"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of</a:t>
            </a:r>
            <a:r>
              <a:rPr lang="en-US" sz="2100" spc="95" dirty="0">
                <a:solidFill>
                  <a:srgbClr val="231F20"/>
                </a:solidFill>
                <a:latin typeface="Calibri"/>
                <a:ea typeface="Calibri"/>
                <a:cs typeface="Times New Roman"/>
              </a:rPr>
              <a:t> </a:t>
            </a:r>
            <a:r>
              <a:rPr lang="en-US" sz="2100" spc="5" dirty="0">
                <a:solidFill>
                  <a:srgbClr val="231F20"/>
                </a:solidFill>
                <a:latin typeface="Calibri"/>
                <a:ea typeface="Calibri"/>
                <a:cs typeface="Times New Roman"/>
              </a:rPr>
              <a:t>chemically</a:t>
            </a:r>
            <a:r>
              <a:rPr lang="en-US" sz="2100" spc="95"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dispersed</a:t>
            </a:r>
            <a:r>
              <a:rPr lang="en-US" sz="2100" spc="95"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oil</a:t>
            </a:r>
            <a:r>
              <a:rPr lang="en-US" sz="2100" spc="95"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in</a:t>
            </a:r>
            <a:r>
              <a:rPr lang="en-US" sz="2100" spc="95"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the</a:t>
            </a:r>
            <a:r>
              <a:rPr lang="en-US" sz="2100" spc="95" dirty="0">
                <a:solidFill>
                  <a:srgbClr val="231F20"/>
                </a:solidFill>
                <a:latin typeface="Calibri"/>
                <a:ea typeface="Calibri"/>
                <a:cs typeface="Times New Roman"/>
              </a:rPr>
              <a:t> </a:t>
            </a:r>
            <a:r>
              <a:rPr lang="en-US" sz="2100" spc="5" dirty="0">
                <a:solidFill>
                  <a:srgbClr val="231F20"/>
                </a:solidFill>
                <a:latin typeface="Calibri"/>
                <a:ea typeface="Calibri"/>
                <a:cs typeface="Times New Roman"/>
              </a:rPr>
              <a:t>Arctic</a:t>
            </a:r>
            <a:r>
              <a:rPr lang="en-US" sz="2100" spc="425" dirty="0">
                <a:solidFill>
                  <a:srgbClr val="231F20"/>
                </a:solidFill>
                <a:latin typeface="Calibri"/>
                <a:ea typeface="Calibri"/>
                <a:cs typeface="Times New Roman"/>
              </a:rPr>
              <a:t> </a:t>
            </a:r>
            <a:r>
              <a:rPr lang="en-US" sz="2100" spc="-5" dirty="0">
                <a:solidFill>
                  <a:srgbClr val="231F20"/>
                </a:solidFill>
                <a:latin typeface="Calibri"/>
                <a:ea typeface="Calibri"/>
                <a:cs typeface="Times New Roman"/>
              </a:rPr>
              <a:t>environment,</a:t>
            </a:r>
            <a:r>
              <a:rPr lang="en-US" sz="2100" spc="15"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experiments</a:t>
            </a:r>
            <a:r>
              <a:rPr lang="en-US" sz="2100" spc="45"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using</a:t>
            </a:r>
            <a:r>
              <a:rPr lang="en-US" sz="2100" spc="45"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oils</a:t>
            </a:r>
            <a:r>
              <a:rPr lang="en-US" sz="2100" spc="45"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that</a:t>
            </a:r>
            <a:r>
              <a:rPr lang="en-US" sz="2100" spc="45" dirty="0">
                <a:solidFill>
                  <a:srgbClr val="231F20"/>
                </a:solidFill>
                <a:latin typeface="Calibri"/>
                <a:ea typeface="Calibri"/>
                <a:cs typeface="Times New Roman"/>
              </a:rPr>
              <a:t> </a:t>
            </a:r>
            <a:r>
              <a:rPr lang="en-US" sz="2100" spc="-5" dirty="0">
                <a:solidFill>
                  <a:srgbClr val="231F20"/>
                </a:solidFill>
                <a:latin typeface="Calibri"/>
                <a:ea typeface="Calibri"/>
                <a:cs typeface="Times New Roman"/>
              </a:rPr>
              <a:t>are</a:t>
            </a:r>
            <a:r>
              <a:rPr lang="en-US" sz="2100" spc="45"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representative</a:t>
            </a:r>
            <a:r>
              <a:rPr lang="en-US" sz="2100" spc="45"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of</a:t>
            </a:r>
            <a:r>
              <a:rPr lang="en-US" sz="2100" spc="45"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those</a:t>
            </a:r>
            <a:r>
              <a:rPr lang="en-US" sz="2100" spc="45"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in</a:t>
            </a:r>
            <a:r>
              <a:rPr lang="en-US" sz="2100" spc="45"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the</a:t>
            </a:r>
            <a:r>
              <a:rPr lang="en-US" sz="2100" spc="45"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Arctic,</a:t>
            </a:r>
            <a:r>
              <a:rPr lang="en-US" sz="2100" spc="15"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toxicity</a:t>
            </a:r>
            <a:r>
              <a:rPr lang="en-US" sz="2100" spc="18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tests</a:t>
            </a:r>
            <a:r>
              <a:rPr lang="en-US" sz="2100" spc="8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of</a:t>
            </a:r>
            <a:r>
              <a:rPr lang="en-US" sz="2100" spc="80" dirty="0">
                <a:solidFill>
                  <a:srgbClr val="231F20"/>
                </a:solidFill>
                <a:latin typeface="Calibri"/>
                <a:ea typeface="Calibri"/>
                <a:cs typeface="Times New Roman"/>
              </a:rPr>
              <a:t> </a:t>
            </a:r>
            <a:r>
              <a:rPr lang="en-US" sz="2100" spc="5" dirty="0">
                <a:solidFill>
                  <a:srgbClr val="231F20"/>
                </a:solidFill>
                <a:latin typeface="Calibri"/>
                <a:ea typeface="Calibri"/>
                <a:cs typeface="Times New Roman"/>
              </a:rPr>
              <a:t>chemically</a:t>
            </a:r>
            <a:r>
              <a:rPr lang="en-US" sz="2100" spc="8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dispersed</a:t>
            </a:r>
            <a:r>
              <a:rPr lang="en-US" sz="2100" spc="8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oil</a:t>
            </a:r>
            <a:r>
              <a:rPr lang="en-US" sz="2100" spc="8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at</a:t>
            </a:r>
            <a:r>
              <a:rPr lang="en-US" sz="2100" spc="8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realistic</a:t>
            </a:r>
            <a:r>
              <a:rPr lang="en-US" sz="2100" spc="80" dirty="0">
                <a:solidFill>
                  <a:srgbClr val="231F20"/>
                </a:solidFill>
                <a:latin typeface="Calibri"/>
                <a:ea typeface="Calibri"/>
                <a:cs typeface="Times New Roman"/>
              </a:rPr>
              <a:t> </a:t>
            </a:r>
            <a:r>
              <a:rPr lang="en-US" sz="2100" spc="5" dirty="0">
                <a:solidFill>
                  <a:srgbClr val="231F20"/>
                </a:solidFill>
                <a:latin typeface="Calibri"/>
                <a:ea typeface="Calibri"/>
                <a:cs typeface="Times New Roman"/>
              </a:rPr>
              <a:t>concentrations</a:t>
            </a:r>
            <a:r>
              <a:rPr lang="en-US" sz="2100" spc="8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and</a:t>
            </a:r>
            <a:r>
              <a:rPr lang="en-US" sz="2100" spc="80" dirty="0">
                <a:solidFill>
                  <a:srgbClr val="231F20"/>
                </a:solidFill>
                <a:latin typeface="Calibri"/>
                <a:ea typeface="Calibri"/>
                <a:cs typeface="Times New Roman"/>
              </a:rPr>
              <a:t> </a:t>
            </a:r>
            <a:r>
              <a:rPr lang="en-US" sz="2100" dirty="0" smtClean="0">
                <a:solidFill>
                  <a:srgbClr val="231F20"/>
                </a:solidFill>
                <a:latin typeface="Calibri"/>
                <a:ea typeface="Calibri"/>
                <a:cs typeface="Times New Roman"/>
              </a:rPr>
              <a:t>exposures</a:t>
            </a:r>
          </a:p>
          <a:p>
            <a:endParaRPr lang="en-US" sz="2100" dirty="0" smtClean="0">
              <a:solidFill>
                <a:srgbClr val="231F20"/>
              </a:solidFill>
              <a:latin typeface="Calibri"/>
              <a:ea typeface="Calibri"/>
              <a:cs typeface="Times New Roman"/>
            </a:endParaRPr>
          </a:p>
          <a:p>
            <a:r>
              <a:rPr lang="en-US" sz="2100" b="1" u="sng" dirty="0">
                <a:solidFill>
                  <a:srgbClr val="231F20"/>
                </a:solidFill>
                <a:latin typeface="Calibri"/>
                <a:ea typeface="Calibri"/>
                <a:cs typeface="Times New Roman"/>
              </a:rPr>
              <a:t>In</a:t>
            </a:r>
            <a:r>
              <a:rPr lang="en-US" sz="2100" b="1" u="sng" spc="20" dirty="0">
                <a:solidFill>
                  <a:srgbClr val="231F20"/>
                </a:solidFill>
                <a:latin typeface="Calibri"/>
                <a:ea typeface="Calibri"/>
                <a:cs typeface="Times New Roman"/>
              </a:rPr>
              <a:t> </a:t>
            </a:r>
            <a:r>
              <a:rPr lang="en-US" sz="2100" b="1" u="sng" dirty="0">
                <a:solidFill>
                  <a:srgbClr val="231F20"/>
                </a:solidFill>
                <a:latin typeface="Calibri"/>
                <a:ea typeface="Calibri"/>
                <a:cs typeface="Times New Roman"/>
              </a:rPr>
              <a:t>situ</a:t>
            </a:r>
            <a:r>
              <a:rPr lang="en-US" sz="2100" b="1" u="sng" spc="25" dirty="0">
                <a:solidFill>
                  <a:srgbClr val="231F20"/>
                </a:solidFill>
                <a:latin typeface="Calibri"/>
                <a:ea typeface="Calibri"/>
                <a:cs typeface="Times New Roman"/>
              </a:rPr>
              <a:t> </a:t>
            </a:r>
            <a:r>
              <a:rPr lang="en-US" sz="2100" b="1" u="sng" dirty="0">
                <a:solidFill>
                  <a:srgbClr val="231F20"/>
                </a:solidFill>
                <a:latin typeface="Calibri"/>
                <a:ea typeface="Calibri"/>
                <a:cs typeface="Times New Roman"/>
              </a:rPr>
              <a:t>burning</a:t>
            </a:r>
            <a:r>
              <a:rPr lang="en-US" sz="2100" b="1" u="sng" spc="2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is</a:t>
            </a:r>
            <a:r>
              <a:rPr lang="en-US" sz="2100" spc="2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a</a:t>
            </a:r>
            <a:r>
              <a:rPr lang="en-US" sz="2100" spc="2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viable</a:t>
            </a:r>
            <a:r>
              <a:rPr lang="en-US" sz="2100" spc="25"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spill</a:t>
            </a:r>
            <a:r>
              <a:rPr lang="en-US" sz="2100" spc="20" dirty="0">
                <a:solidFill>
                  <a:srgbClr val="231F20"/>
                </a:solidFill>
                <a:latin typeface="Calibri"/>
                <a:ea typeface="Calibri"/>
                <a:cs typeface="Times New Roman"/>
              </a:rPr>
              <a:t> </a:t>
            </a:r>
            <a:r>
              <a:rPr lang="en-US" sz="2100" spc="-5" dirty="0">
                <a:solidFill>
                  <a:srgbClr val="231F20"/>
                </a:solidFill>
                <a:latin typeface="Calibri"/>
                <a:ea typeface="Calibri"/>
                <a:cs typeface="Times New Roman"/>
              </a:rPr>
              <a:t>response</a:t>
            </a:r>
            <a:r>
              <a:rPr lang="en-US" sz="2100" spc="20" dirty="0">
                <a:solidFill>
                  <a:srgbClr val="231F20"/>
                </a:solidFill>
                <a:latin typeface="Calibri"/>
                <a:ea typeface="Calibri"/>
                <a:cs typeface="Times New Roman"/>
              </a:rPr>
              <a:t> </a:t>
            </a:r>
            <a:r>
              <a:rPr lang="en-US" sz="2100" spc="-5" dirty="0">
                <a:solidFill>
                  <a:srgbClr val="231F20"/>
                </a:solidFill>
                <a:latin typeface="Calibri"/>
                <a:ea typeface="Calibri"/>
                <a:cs typeface="Times New Roman"/>
              </a:rPr>
              <a:t>countermeasure</a:t>
            </a:r>
            <a:r>
              <a:rPr lang="en-US" sz="2100" spc="2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in</a:t>
            </a:r>
            <a:r>
              <a:rPr lang="en-US" sz="2100" spc="25"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the</a:t>
            </a:r>
            <a:r>
              <a:rPr lang="en-US" sz="2100" spc="20" dirty="0">
                <a:solidFill>
                  <a:srgbClr val="231F20"/>
                </a:solidFill>
                <a:latin typeface="Calibri"/>
                <a:ea typeface="Calibri"/>
                <a:cs typeface="Times New Roman"/>
              </a:rPr>
              <a:t> </a:t>
            </a:r>
            <a:r>
              <a:rPr lang="en-US" sz="2100" spc="-5" dirty="0">
                <a:solidFill>
                  <a:srgbClr val="231F20"/>
                </a:solidFill>
                <a:latin typeface="Calibri"/>
                <a:ea typeface="Calibri"/>
                <a:cs typeface="Times New Roman"/>
              </a:rPr>
              <a:t>Arctic. </a:t>
            </a:r>
            <a:r>
              <a:rPr lang="en-US" sz="2100" spc="-5" dirty="0" smtClean="0">
                <a:solidFill>
                  <a:srgbClr val="231F20"/>
                </a:solidFill>
                <a:latin typeface="Calibri"/>
                <a:ea typeface="Calibri"/>
                <a:cs typeface="Times New Roman"/>
              </a:rPr>
              <a:t>...</a:t>
            </a:r>
            <a:r>
              <a:rPr lang="en-US" sz="2100" dirty="0" smtClean="0">
                <a:solidFill>
                  <a:srgbClr val="231F20"/>
                </a:solidFill>
                <a:latin typeface="Calibri"/>
                <a:ea typeface="Calibri"/>
                <a:cs typeface="Times New Roman"/>
              </a:rPr>
              <a:t> </a:t>
            </a:r>
            <a:r>
              <a:rPr lang="en-US" sz="2100" dirty="0">
                <a:solidFill>
                  <a:srgbClr val="231F20"/>
                </a:solidFill>
                <a:latin typeface="Calibri"/>
                <a:ea typeface="Calibri"/>
                <a:cs typeface="Times New Roman"/>
              </a:rPr>
              <a:t>further</a:t>
            </a:r>
            <a:r>
              <a:rPr lang="en-US" sz="2100" spc="-35" dirty="0">
                <a:solidFill>
                  <a:srgbClr val="231F20"/>
                </a:solidFill>
                <a:latin typeface="Calibri"/>
                <a:ea typeface="Calibri"/>
                <a:cs typeface="Times New Roman"/>
              </a:rPr>
              <a:t> </a:t>
            </a:r>
            <a:r>
              <a:rPr lang="en-US" sz="2100" spc="-5" dirty="0">
                <a:solidFill>
                  <a:srgbClr val="231F20"/>
                </a:solidFill>
                <a:latin typeface="Calibri"/>
                <a:ea typeface="Calibri"/>
                <a:cs typeface="Times New Roman"/>
              </a:rPr>
              <a:t>research</a:t>
            </a:r>
            <a:r>
              <a:rPr lang="en-US" sz="2100" spc="-35"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is</a:t>
            </a:r>
            <a:r>
              <a:rPr lang="en-US" sz="2100" spc="-35"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needed</a:t>
            </a:r>
            <a:r>
              <a:rPr lang="en-US" sz="2100" spc="-35"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to</a:t>
            </a:r>
            <a:r>
              <a:rPr lang="en-US" sz="2100" spc="-35"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evaluate</a:t>
            </a:r>
            <a:r>
              <a:rPr lang="en-US" sz="2100" spc="-35" dirty="0">
                <a:solidFill>
                  <a:srgbClr val="231F20"/>
                </a:solidFill>
                <a:latin typeface="Calibri"/>
                <a:ea typeface="Calibri"/>
                <a:cs typeface="Times New Roman"/>
              </a:rPr>
              <a:t> </a:t>
            </a:r>
            <a:r>
              <a:rPr lang="en-US" sz="2100" spc="-5" dirty="0">
                <a:solidFill>
                  <a:srgbClr val="231F20"/>
                </a:solidFill>
                <a:latin typeface="Calibri"/>
                <a:ea typeface="Calibri"/>
                <a:cs typeface="Times New Roman"/>
              </a:rPr>
              <a:t>improved</a:t>
            </a:r>
            <a:r>
              <a:rPr lang="en-US" sz="2100" spc="-35" dirty="0">
                <a:solidFill>
                  <a:srgbClr val="231F20"/>
                </a:solidFill>
                <a:latin typeface="Calibri"/>
                <a:ea typeface="Calibri"/>
                <a:cs typeface="Times New Roman"/>
              </a:rPr>
              <a:t> </a:t>
            </a:r>
            <a:r>
              <a:rPr lang="en-US" sz="2100" spc="-5" dirty="0">
                <a:solidFill>
                  <a:srgbClr val="231F20"/>
                </a:solidFill>
                <a:latin typeface="Calibri"/>
                <a:ea typeface="Calibri"/>
                <a:cs typeface="Times New Roman"/>
              </a:rPr>
              <a:t>ignition</a:t>
            </a:r>
            <a:r>
              <a:rPr lang="en-US" sz="2100" spc="-35"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methods</a:t>
            </a:r>
            <a:r>
              <a:rPr lang="en-US" sz="2100" spc="-35"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and</a:t>
            </a:r>
            <a:r>
              <a:rPr lang="en-US" sz="2100" spc="-35"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to</a:t>
            </a:r>
            <a:r>
              <a:rPr lang="en-US" sz="2100" spc="-35" dirty="0">
                <a:solidFill>
                  <a:srgbClr val="231F20"/>
                </a:solidFill>
                <a:latin typeface="Calibri"/>
                <a:ea typeface="Calibri"/>
                <a:cs typeface="Times New Roman"/>
              </a:rPr>
              <a:t> </a:t>
            </a:r>
            <a:r>
              <a:rPr lang="en-US" sz="2100" spc="-5" dirty="0">
                <a:solidFill>
                  <a:srgbClr val="231F20"/>
                </a:solidFill>
                <a:latin typeface="Calibri"/>
                <a:ea typeface="Calibri"/>
                <a:cs typeface="Times New Roman"/>
              </a:rPr>
              <a:t>explore</a:t>
            </a:r>
            <a:r>
              <a:rPr lang="en-US" sz="2100" spc="-35"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the</a:t>
            </a:r>
            <a:r>
              <a:rPr lang="en-US" sz="2100" spc="355"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use</a:t>
            </a:r>
            <a:r>
              <a:rPr lang="en-US" sz="2100" spc="3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of</a:t>
            </a:r>
            <a:r>
              <a:rPr lang="en-US" sz="2100" spc="3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aerially</a:t>
            </a:r>
            <a:r>
              <a:rPr lang="en-US" sz="2100" spc="3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applied</a:t>
            </a:r>
            <a:r>
              <a:rPr lang="en-US" sz="2100" spc="30" dirty="0">
                <a:solidFill>
                  <a:srgbClr val="231F20"/>
                </a:solidFill>
                <a:latin typeface="Calibri"/>
                <a:ea typeface="Calibri"/>
                <a:cs typeface="Times New Roman"/>
              </a:rPr>
              <a:t> </a:t>
            </a:r>
            <a:r>
              <a:rPr lang="en-US" sz="2100" spc="-5" dirty="0">
                <a:solidFill>
                  <a:srgbClr val="231F20"/>
                </a:solidFill>
                <a:latin typeface="Calibri"/>
                <a:ea typeface="Calibri"/>
                <a:cs typeface="Times New Roman"/>
              </a:rPr>
              <a:t>oil-herding</a:t>
            </a:r>
            <a:r>
              <a:rPr lang="en-US" sz="2100" spc="3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chemicals</a:t>
            </a:r>
            <a:r>
              <a:rPr lang="en-US" sz="2100" spc="3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at</a:t>
            </a:r>
            <a:r>
              <a:rPr lang="en-US" sz="2100" spc="30" dirty="0">
                <a:solidFill>
                  <a:srgbClr val="231F20"/>
                </a:solidFill>
                <a:latin typeface="Calibri"/>
                <a:ea typeface="Calibri"/>
                <a:cs typeface="Times New Roman"/>
              </a:rPr>
              <a:t> </a:t>
            </a:r>
            <a:r>
              <a:rPr lang="en-US" sz="2100" spc="-5" dirty="0">
                <a:solidFill>
                  <a:srgbClr val="231F20"/>
                </a:solidFill>
                <a:latin typeface="Calibri"/>
                <a:ea typeface="Calibri"/>
                <a:cs typeface="Times New Roman"/>
              </a:rPr>
              <a:t>different</a:t>
            </a:r>
            <a:r>
              <a:rPr lang="en-US" sz="2100" spc="3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spatial</a:t>
            </a:r>
            <a:r>
              <a:rPr lang="en-US" sz="2100" spc="3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scales</a:t>
            </a:r>
            <a:r>
              <a:rPr lang="en-US" sz="2100" spc="3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and</a:t>
            </a:r>
            <a:r>
              <a:rPr lang="en-US" sz="2100" spc="3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with</a:t>
            </a:r>
            <a:r>
              <a:rPr lang="en-US" sz="2100" spc="30" dirty="0">
                <a:solidFill>
                  <a:srgbClr val="231F20"/>
                </a:solidFill>
                <a:latin typeface="Calibri"/>
                <a:ea typeface="Calibri"/>
                <a:cs typeface="Times New Roman"/>
              </a:rPr>
              <a:t> </a:t>
            </a:r>
            <a:r>
              <a:rPr lang="en-US" sz="2100" spc="-5" dirty="0">
                <a:solidFill>
                  <a:srgbClr val="231F20"/>
                </a:solidFill>
                <a:latin typeface="Calibri"/>
                <a:ea typeface="Calibri"/>
                <a:cs typeface="Times New Roman"/>
              </a:rPr>
              <a:t>different</a:t>
            </a:r>
            <a:r>
              <a:rPr lang="en-US" sz="2100" spc="3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oil</a:t>
            </a:r>
            <a:r>
              <a:rPr lang="en-US" sz="2100" spc="30" dirty="0">
                <a:solidFill>
                  <a:srgbClr val="231F20"/>
                </a:solidFill>
                <a:latin typeface="Calibri"/>
                <a:ea typeface="Calibri"/>
                <a:cs typeface="Times New Roman"/>
              </a:rPr>
              <a:t> </a:t>
            </a:r>
            <a:r>
              <a:rPr lang="en-US" sz="2100" dirty="0" smtClean="0">
                <a:solidFill>
                  <a:srgbClr val="231F20"/>
                </a:solidFill>
                <a:latin typeface="Calibri"/>
                <a:ea typeface="Calibri"/>
                <a:cs typeface="Times New Roman"/>
              </a:rPr>
              <a:t>types</a:t>
            </a:r>
          </a:p>
          <a:p>
            <a:endParaRPr lang="en-US" sz="2100" dirty="0" smtClean="0">
              <a:solidFill>
                <a:srgbClr val="231F20"/>
              </a:solidFill>
              <a:latin typeface="Calibri"/>
              <a:ea typeface="Calibri"/>
              <a:cs typeface="Times New Roman"/>
            </a:endParaRPr>
          </a:p>
          <a:p>
            <a:r>
              <a:rPr lang="en-US" sz="2100" b="1" u="sng" spc="5" dirty="0" smtClean="0">
                <a:solidFill>
                  <a:srgbClr val="231F20"/>
                </a:solidFill>
                <a:latin typeface="Calibri"/>
                <a:ea typeface="Calibri"/>
                <a:cs typeface="Times New Roman"/>
              </a:rPr>
              <a:t>Mechanical</a:t>
            </a:r>
            <a:r>
              <a:rPr lang="en-US" sz="2100" b="1" u="sng" spc="100" dirty="0" smtClean="0">
                <a:solidFill>
                  <a:srgbClr val="231F20"/>
                </a:solidFill>
                <a:latin typeface="Calibri"/>
                <a:ea typeface="Calibri"/>
                <a:cs typeface="Times New Roman"/>
              </a:rPr>
              <a:t> </a:t>
            </a:r>
            <a:r>
              <a:rPr lang="en-US" sz="2100" b="1" u="sng" spc="5" dirty="0">
                <a:solidFill>
                  <a:srgbClr val="231F20"/>
                </a:solidFill>
                <a:latin typeface="Calibri"/>
                <a:ea typeface="Calibri"/>
                <a:cs typeface="Times New Roman"/>
              </a:rPr>
              <a:t>recovery</a:t>
            </a:r>
            <a:r>
              <a:rPr lang="en-US" sz="2100" b="1" u="sng" spc="100" dirty="0">
                <a:solidFill>
                  <a:srgbClr val="231F20"/>
                </a:solidFill>
                <a:latin typeface="Calibri"/>
                <a:ea typeface="Calibri"/>
                <a:cs typeface="Times New Roman"/>
              </a:rPr>
              <a:t> </a:t>
            </a:r>
            <a:r>
              <a:rPr lang="en-US" sz="2100" spc="5" dirty="0">
                <a:solidFill>
                  <a:srgbClr val="231F20"/>
                </a:solidFill>
                <a:latin typeface="Calibri"/>
                <a:ea typeface="Calibri"/>
                <a:cs typeface="Times New Roman"/>
              </a:rPr>
              <a:t>can</a:t>
            </a:r>
            <a:r>
              <a:rPr lang="en-US" sz="2100" spc="10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provide</a:t>
            </a:r>
            <a:r>
              <a:rPr lang="en-US" sz="2100" spc="10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a</a:t>
            </a:r>
            <a:r>
              <a:rPr lang="en-US" sz="2100" spc="10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viable</a:t>
            </a:r>
            <a:r>
              <a:rPr lang="en-US" sz="2100" spc="10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option</a:t>
            </a:r>
            <a:r>
              <a:rPr lang="en-US" sz="2100" spc="10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for</a:t>
            </a:r>
            <a:r>
              <a:rPr lang="en-US" sz="2100" spc="100" dirty="0">
                <a:solidFill>
                  <a:srgbClr val="231F20"/>
                </a:solidFill>
                <a:latin typeface="Calibri"/>
                <a:ea typeface="Calibri"/>
                <a:cs typeface="Times New Roman"/>
              </a:rPr>
              <a:t> </a:t>
            </a:r>
            <a:r>
              <a:rPr lang="en-US" sz="2100" spc="5" dirty="0">
                <a:solidFill>
                  <a:srgbClr val="231F20"/>
                </a:solidFill>
                <a:latin typeface="Calibri"/>
                <a:ea typeface="Calibri"/>
                <a:cs typeface="Times New Roman"/>
              </a:rPr>
              <a:t>small,</a:t>
            </a:r>
            <a:r>
              <a:rPr lang="en-US" sz="2100" spc="325" dirty="0">
                <a:solidFill>
                  <a:srgbClr val="231F20"/>
                </a:solidFill>
                <a:latin typeface="Calibri"/>
                <a:ea typeface="Calibri"/>
                <a:cs typeface="Times New Roman"/>
              </a:rPr>
              <a:t> </a:t>
            </a:r>
            <a:r>
              <a:rPr lang="en-US" sz="2100" spc="-5" dirty="0">
                <a:solidFill>
                  <a:srgbClr val="231F20"/>
                </a:solidFill>
                <a:latin typeface="Calibri"/>
                <a:ea typeface="Calibri"/>
                <a:cs typeface="Times New Roman"/>
              </a:rPr>
              <a:t>contained</a:t>
            </a:r>
            <a:r>
              <a:rPr lang="en-US" sz="2100" spc="5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spills</a:t>
            </a:r>
            <a:r>
              <a:rPr lang="en-US" sz="2100" spc="5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in</a:t>
            </a:r>
            <a:r>
              <a:rPr lang="en-US" sz="2100" spc="5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pack</a:t>
            </a:r>
            <a:r>
              <a:rPr lang="en-US" sz="2100" spc="50" dirty="0">
                <a:solidFill>
                  <a:srgbClr val="231F20"/>
                </a:solidFill>
                <a:latin typeface="Calibri"/>
                <a:ea typeface="Calibri"/>
                <a:cs typeface="Times New Roman"/>
              </a:rPr>
              <a:t> </a:t>
            </a:r>
            <a:r>
              <a:rPr lang="en-US" sz="2100" spc="-5" dirty="0">
                <a:solidFill>
                  <a:srgbClr val="231F20"/>
                </a:solidFill>
                <a:latin typeface="Calibri"/>
                <a:ea typeface="Calibri"/>
                <a:cs typeface="Times New Roman"/>
              </a:rPr>
              <a:t>ice,</a:t>
            </a:r>
            <a:r>
              <a:rPr lang="en-US" sz="2100" spc="2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or</a:t>
            </a:r>
            <a:r>
              <a:rPr lang="en-US" sz="2100" spc="5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for</a:t>
            </a:r>
            <a:r>
              <a:rPr lang="en-US" sz="2100" spc="5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larger</a:t>
            </a:r>
            <a:r>
              <a:rPr lang="en-US" sz="2100" spc="5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spills</a:t>
            </a:r>
            <a:r>
              <a:rPr lang="en-US" sz="2100" spc="5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under</a:t>
            </a:r>
            <a:r>
              <a:rPr lang="en-US" sz="2100" spc="5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fast</a:t>
            </a:r>
            <a:r>
              <a:rPr lang="en-US" sz="2100" spc="50" dirty="0">
                <a:solidFill>
                  <a:srgbClr val="231F20"/>
                </a:solidFill>
                <a:latin typeface="Calibri"/>
                <a:ea typeface="Calibri"/>
                <a:cs typeface="Times New Roman"/>
              </a:rPr>
              <a:t> </a:t>
            </a:r>
            <a:r>
              <a:rPr lang="en-US" sz="2100" dirty="0" smtClean="0">
                <a:solidFill>
                  <a:srgbClr val="231F20"/>
                </a:solidFill>
                <a:latin typeface="Calibri"/>
                <a:ea typeface="Calibri"/>
                <a:cs typeface="Times New Roman"/>
              </a:rPr>
              <a:t>ice</a:t>
            </a:r>
            <a:r>
              <a:rPr lang="en-US" sz="2100" spc="-5" dirty="0" smtClean="0">
                <a:solidFill>
                  <a:srgbClr val="231F20"/>
                </a:solidFill>
                <a:latin typeface="Calibri"/>
                <a:ea typeface="Calibri"/>
                <a:cs typeface="Times New Roman"/>
              </a:rPr>
              <a:t>;</a:t>
            </a:r>
            <a:r>
              <a:rPr lang="en-US" sz="2100" spc="-65" dirty="0" smtClean="0">
                <a:solidFill>
                  <a:srgbClr val="231F20"/>
                </a:solidFill>
                <a:latin typeface="Calibri"/>
                <a:ea typeface="Calibri"/>
                <a:cs typeface="Times New Roman"/>
              </a:rPr>
              <a:t> </a:t>
            </a:r>
            <a:r>
              <a:rPr lang="en-US" sz="2100" spc="-10" dirty="0">
                <a:solidFill>
                  <a:srgbClr val="231F20"/>
                </a:solidFill>
                <a:latin typeface="Calibri"/>
                <a:ea typeface="Calibri"/>
                <a:cs typeface="Times New Roman"/>
              </a:rPr>
              <a:t>however,</a:t>
            </a:r>
            <a:r>
              <a:rPr lang="en-US" sz="2100" spc="-60" dirty="0">
                <a:solidFill>
                  <a:srgbClr val="231F20"/>
                </a:solidFill>
                <a:latin typeface="Calibri"/>
                <a:ea typeface="Calibri"/>
                <a:cs typeface="Times New Roman"/>
              </a:rPr>
              <a:t> </a:t>
            </a:r>
            <a:r>
              <a:rPr lang="en-US" sz="2100" spc="-5" dirty="0">
                <a:solidFill>
                  <a:srgbClr val="231F20"/>
                </a:solidFill>
                <a:latin typeface="Calibri"/>
                <a:ea typeface="Calibri"/>
                <a:cs typeface="Times New Roman"/>
              </a:rPr>
              <a:t>response</a:t>
            </a:r>
            <a:r>
              <a:rPr lang="en-US" sz="2100" spc="47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to</a:t>
            </a:r>
            <a:r>
              <a:rPr lang="en-US" sz="2100" spc="-2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a</a:t>
            </a:r>
            <a:r>
              <a:rPr lang="en-US" sz="2100" spc="-2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large</a:t>
            </a:r>
            <a:r>
              <a:rPr lang="en-US" sz="2100" spc="-15"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offshore</a:t>
            </a:r>
            <a:r>
              <a:rPr lang="en-US" sz="2100" spc="-15"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spill</a:t>
            </a:r>
            <a:r>
              <a:rPr lang="en-US" sz="2100" spc="-2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in</a:t>
            </a:r>
            <a:r>
              <a:rPr lang="en-US" sz="2100" spc="-2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the</a:t>
            </a:r>
            <a:r>
              <a:rPr lang="en-US" sz="2100" spc="-15"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U.S.</a:t>
            </a:r>
            <a:r>
              <a:rPr lang="en-US" sz="2100" spc="-45" dirty="0">
                <a:solidFill>
                  <a:srgbClr val="231F20"/>
                </a:solidFill>
                <a:latin typeface="Calibri"/>
                <a:ea typeface="Calibri"/>
                <a:cs typeface="Times New Roman"/>
              </a:rPr>
              <a:t> </a:t>
            </a:r>
            <a:r>
              <a:rPr lang="en-US" sz="2100" spc="-5" dirty="0">
                <a:solidFill>
                  <a:srgbClr val="231F20"/>
                </a:solidFill>
                <a:latin typeface="Calibri"/>
                <a:ea typeface="Calibri"/>
                <a:cs typeface="Times New Roman"/>
              </a:rPr>
              <a:t>Arctic</a:t>
            </a:r>
            <a:r>
              <a:rPr lang="en-US" sz="2100" spc="-2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is</a:t>
            </a:r>
            <a:r>
              <a:rPr lang="en-US" sz="2100" spc="-2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unlikely</a:t>
            </a:r>
            <a:r>
              <a:rPr lang="en-US" sz="2100" spc="-2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to</a:t>
            </a:r>
            <a:r>
              <a:rPr lang="en-US" sz="2100" spc="-2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rely</a:t>
            </a:r>
            <a:r>
              <a:rPr lang="en-US" sz="2100" spc="-15"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only</a:t>
            </a:r>
            <a:r>
              <a:rPr lang="en-US" sz="2100" spc="-15" dirty="0">
                <a:solidFill>
                  <a:srgbClr val="231F20"/>
                </a:solidFill>
                <a:latin typeface="Calibri"/>
                <a:ea typeface="Calibri"/>
                <a:cs typeface="Times New Roman"/>
              </a:rPr>
              <a:t> </a:t>
            </a:r>
            <a:r>
              <a:rPr lang="en-US" sz="2100" spc="-5" dirty="0">
                <a:solidFill>
                  <a:srgbClr val="231F20"/>
                </a:solidFill>
                <a:latin typeface="Calibri"/>
                <a:ea typeface="Calibri"/>
                <a:cs typeface="Times New Roman"/>
              </a:rPr>
              <a:t>upon</a:t>
            </a:r>
            <a:r>
              <a:rPr lang="en-US" sz="2100" spc="-2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mechanical</a:t>
            </a:r>
            <a:r>
              <a:rPr lang="en-US" sz="2100" spc="-20" dirty="0">
                <a:solidFill>
                  <a:srgbClr val="231F20"/>
                </a:solidFill>
                <a:latin typeface="Calibri"/>
                <a:ea typeface="Calibri"/>
                <a:cs typeface="Times New Roman"/>
              </a:rPr>
              <a:t> </a:t>
            </a:r>
            <a:r>
              <a:rPr lang="en-US" sz="2100" spc="-5" dirty="0">
                <a:solidFill>
                  <a:srgbClr val="231F20"/>
                </a:solidFill>
                <a:latin typeface="Calibri"/>
                <a:ea typeface="Calibri"/>
                <a:cs typeface="Times New Roman"/>
              </a:rPr>
              <a:t>containment</a:t>
            </a:r>
            <a:r>
              <a:rPr lang="en-US" sz="2100" spc="-15"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and</a:t>
            </a:r>
            <a:r>
              <a:rPr lang="en-US" sz="2100" spc="24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recovery</a:t>
            </a:r>
            <a:r>
              <a:rPr lang="en-US" sz="2100" spc="-10"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because</a:t>
            </a:r>
            <a:r>
              <a:rPr lang="en-US" sz="2100" spc="-5" dirty="0">
                <a:solidFill>
                  <a:srgbClr val="231F20"/>
                </a:solidFill>
                <a:latin typeface="Calibri"/>
                <a:ea typeface="Calibri"/>
                <a:cs typeface="Times New Roman"/>
              </a:rPr>
              <a:t> </a:t>
            </a:r>
            <a:r>
              <a:rPr lang="en-US" sz="2100" dirty="0">
                <a:solidFill>
                  <a:srgbClr val="231F20"/>
                </a:solidFill>
                <a:latin typeface="Calibri"/>
                <a:ea typeface="Calibri"/>
                <a:cs typeface="Times New Roman"/>
              </a:rPr>
              <a:t>of its </a:t>
            </a:r>
            <a:r>
              <a:rPr lang="en-US" sz="2100" spc="-10" dirty="0" smtClean="0">
                <a:solidFill>
                  <a:srgbClr val="231F20"/>
                </a:solidFill>
                <a:latin typeface="Calibri"/>
                <a:ea typeface="Calibri"/>
                <a:cs typeface="Times New Roman"/>
              </a:rPr>
              <a:t>inef</a:t>
            </a:r>
            <a:r>
              <a:rPr lang="en-US" sz="2100" spc="-15" dirty="0" smtClean="0">
                <a:solidFill>
                  <a:srgbClr val="231F20"/>
                </a:solidFill>
                <a:latin typeface="Calibri"/>
                <a:ea typeface="Calibri"/>
                <a:cs typeface="Times New Roman"/>
              </a:rPr>
              <a:t>fic</a:t>
            </a:r>
            <a:r>
              <a:rPr lang="en-US" sz="2100" spc="-10" dirty="0" smtClean="0">
                <a:solidFill>
                  <a:srgbClr val="231F20"/>
                </a:solidFill>
                <a:latin typeface="Calibri"/>
                <a:ea typeface="Calibri"/>
                <a:cs typeface="Times New Roman"/>
              </a:rPr>
              <a:t>iency</a:t>
            </a:r>
          </a:p>
          <a:p>
            <a:endParaRPr lang="en-US" sz="2100" spc="-10" dirty="0">
              <a:solidFill>
                <a:srgbClr val="231F20"/>
              </a:solidFill>
              <a:latin typeface="Calibri"/>
              <a:ea typeface="Calibri"/>
              <a:cs typeface="Times New Roman"/>
            </a:endParaRPr>
          </a:p>
          <a:p>
            <a:pPr marL="109728" indent="0">
              <a:buNone/>
            </a:pPr>
            <a:r>
              <a:rPr lang="en-US" sz="2400" b="1" spc="-5" dirty="0" smtClean="0">
                <a:solidFill>
                  <a:srgbClr val="231F20"/>
                </a:solidFill>
                <a:latin typeface="Calibri"/>
                <a:ea typeface="Calibri"/>
                <a:cs typeface="Times New Roman"/>
              </a:rPr>
              <a:t>	</a:t>
            </a:r>
            <a:r>
              <a:rPr lang="en-US" sz="2400" b="1" i="1" spc="-5" dirty="0" smtClean="0">
                <a:solidFill>
                  <a:srgbClr val="231F20"/>
                </a:solidFill>
                <a:latin typeface="Calibri"/>
                <a:ea typeface="Calibri"/>
                <a:cs typeface="Times New Roman"/>
              </a:rPr>
              <a:t>No</a:t>
            </a:r>
            <a:r>
              <a:rPr lang="en-US" sz="2400" b="1" i="1" spc="15" dirty="0" smtClean="0">
                <a:solidFill>
                  <a:srgbClr val="231F20"/>
                </a:solidFill>
                <a:latin typeface="Calibri"/>
                <a:ea typeface="Calibri"/>
                <a:cs typeface="Times New Roman"/>
              </a:rPr>
              <a:t> </a:t>
            </a:r>
            <a:r>
              <a:rPr lang="en-US" sz="2400" b="1" i="1" dirty="0">
                <a:solidFill>
                  <a:srgbClr val="231F20"/>
                </a:solidFill>
                <a:latin typeface="Calibri"/>
                <a:ea typeface="Calibri"/>
                <a:cs typeface="Times New Roman"/>
              </a:rPr>
              <a:t>single</a:t>
            </a:r>
            <a:r>
              <a:rPr lang="en-US" sz="2400" b="1" i="1" spc="365" dirty="0">
                <a:solidFill>
                  <a:srgbClr val="231F20"/>
                </a:solidFill>
                <a:latin typeface="Calibri"/>
                <a:ea typeface="Calibri"/>
                <a:cs typeface="Times New Roman"/>
              </a:rPr>
              <a:t> </a:t>
            </a:r>
            <a:r>
              <a:rPr lang="en-US" sz="2400" b="1" i="1" dirty="0">
                <a:solidFill>
                  <a:srgbClr val="231F20"/>
                </a:solidFill>
                <a:latin typeface="Calibri"/>
                <a:ea typeface="Calibri"/>
                <a:cs typeface="Times New Roman"/>
              </a:rPr>
              <a:t>technique</a:t>
            </a:r>
            <a:r>
              <a:rPr lang="en-US" sz="2400" b="1" i="1" spc="50" dirty="0">
                <a:solidFill>
                  <a:srgbClr val="231F20"/>
                </a:solidFill>
                <a:latin typeface="Calibri"/>
                <a:ea typeface="Calibri"/>
                <a:cs typeface="Times New Roman"/>
              </a:rPr>
              <a:t> </a:t>
            </a:r>
            <a:r>
              <a:rPr lang="en-US" sz="2400" b="1" i="1" dirty="0">
                <a:solidFill>
                  <a:srgbClr val="231F20"/>
                </a:solidFill>
                <a:latin typeface="Calibri"/>
                <a:ea typeface="Calibri"/>
                <a:cs typeface="Times New Roman"/>
              </a:rPr>
              <a:t>will</a:t>
            </a:r>
            <a:r>
              <a:rPr lang="en-US" sz="2400" b="1" i="1" spc="55" dirty="0">
                <a:solidFill>
                  <a:srgbClr val="231F20"/>
                </a:solidFill>
                <a:latin typeface="Calibri"/>
                <a:ea typeface="Calibri"/>
                <a:cs typeface="Times New Roman"/>
              </a:rPr>
              <a:t> </a:t>
            </a:r>
            <a:r>
              <a:rPr lang="en-US" sz="2400" b="1" i="1" dirty="0">
                <a:solidFill>
                  <a:srgbClr val="231F20"/>
                </a:solidFill>
                <a:latin typeface="Calibri"/>
                <a:ea typeface="Calibri"/>
                <a:cs typeface="Times New Roman"/>
              </a:rPr>
              <a:t>apply</a:t>
            </a:r>
            <a:r>
              <a:rPr lang="en-US" sz="2400" b="1" i="1" spc="55" dirty="0">
                <a:solidFill>
                  <a:srgbClr val="231F20"/>
                </a:solidFill>
                <a:latin typeface="Calibri"/>
                <a:ea typeface="Calibri"/>
                <a:cs typeface="Times New Roman"/>
              </a:rPr>
              <a:t> </a:t>
            </a:r>
            <a:r>
              <a:rPr lang="en-US" sz="2400" b="1" i="1" dirty="0">
                <a:solidFill>
                  <a:srgbClr val="231F20"/>
                </a:solidFill>
                <a:latin typeface="Calibri"/>
                <a:ea typeface="Calibri"/>
                <a:cs typeface="Times New Roman"/>
              </a:rPr>
              <a:t>in</a:t>
            </a:r>
            <a:r>
              <a:rPr lang="en-US" sz="2400" b="1" i="1" spc="50" dirty="0">
                <a:solidFill>
                  <a:srgbClr val="231F20"/>
                </a:solidFill>
                <a:latin typeface="Calibri"/>
                <a:ea typeface="Calibri"/>
                <a:cs typeface="Times New Roman"/>
              </a:rPr>
              <a:t> </a:t>
            </a:r>
            <a:r>
              <a:rPr lang="en-US" sz="2400" b="1" i="1" dirty="0">
                <a:solidFill>
                  <a:srgbClr val="231F20"/>
                </a:solidFill>
                <a:latin typeface="Calibri"/>
                <a:ea typeface="Calibri"/>
                <a:cs typeface="Times New Roman"/>
              </a:rPr>
              <a:t>all</a:t>
            </a:r>
            <a:r>
              <a:rPr lang="en-US" sz="2400" b="1" i="1" spc="55" dirty="0">
                <a:solidFill>
                  <a:srgbClr val="231F20"/>
                </a:solidFill>
                <a:latin typeface="Calibri"/>
                <a:ea typeface="Calibri"/>
                <a:cs typeface="Times New Roman"/>
              </a:rPr>
              <a:t> </a:t>
            </a:r>
            <a:r>
              <a:rPr lang="en-US" sz="2400" b="1" i="1" spc="-5" dirty="0">
                <a:solidFill>
                  <a:srgbClr val="231F20"/>
                </a:solidFill>
                <a:latin typeface="Calibri"/>
                <a:ea typeface="Calibri"/>
                <a:cs typeface="Times New Roman"/>
              </a:rPr>
              <a:t>situations.</a:t>
            </a:r>
          </a:p>
          <a:p>
            <a:pPr marL="109728" indent="0">
              <a:buNone/>
            </a:pPr>
            <a:endParaRPr lang="en-US" sz="2400" b="1" i="1" spc="-5" dirty="0">
              <a:solidFill>
                <a:srgbClr val="231F20"/>
              </a:solidFill>
              <a:latin typeface="Calibri"/>
              <a:ea typeface="Calibri"/>
              <a:cs typeface="Times New Roman"/>
            </a:endParaRPr>
          </a:p>
          <a:p>
            <a:pPr marL="109728" indent="0">
              <a:buNone/>
            </a:pPr>
            <a:r>
              <a:rPr lang="en-US" sz="2400" b="1" i="1" spc="-5" dirty="0" smtClean="0">
                <a:solidFill>
                  <a:srgbClr val="231F20"/>
                </a:solidFill>
                <a:latin typeface="Calibri"/>
                <a:ea typeface="Calibri"/>
                <a:cs typeface="Times New Roman"/>
              </a:rPr>
              <a:t>	(</a:t>
            </a:r>
            <a:r>
              <a:rPr lang="en-US" sz="2400" b="1" i="1" spc="-5" dirty="0">
                <a:solidFill>
                  <a:srgbClr val="231F20"/>
                </a:solidFill>
                <a:latin typeface="Calibri"/>
                <a:ea typeface="Calibri"/>
                <a:cs typeface="Times New Roman"/>
              </a:rPr>
              <a:t>NRC, 2014)</a:t>
            </a:r>
            <a:r>
              <a:rPr lang="en-US" sz="2400" b="1" i="1" spc="-20" dirty="0">
                <a:solidFill>
                  <a:srgbClr val="231F20"/>
                </a:solidFill>
                <a:latin typeface="Calibri"/>
                <a:ea typeface="Calibri"/>
                <a:cs typeface="Times New Roman"/>
              </a:rPr>
              <a:t> </a:t>
            </a:r>
            <a:endParaRPr lang="en-US" sz="2400" b="1" i="1" dirty="0"/>
          </a:p>
          <a:p>
            <a:endParaRPr lang="en-US" sz="2100" spc="250" dirty="0" smtClean="0">
              <a:solidFill>
                <a:srgbClr val="231F20"/>
              </a:solidFill>
              <a:latin typeface="Calibri"/>
              <a:ea typeface="Calibri"/>
              <a:cs typeface="Times New Roman"/>
            </a:endParaRPr>
          </a:p>
          <a:p>
            <a:endParaRPr lang="en-US" dirty="0"/>
          </a:p>
        </p:txBody>
      </p:sp>
      <p:sp>
        <p:nvSpPr>
          <p:cNvPr id="3" name="Title 2"/>
          <p:cNvSpPr>
            <a:spLocks noGrp="1"/>
          </p:cNvSpPr>
          <p:nvPr>
            <p:ph type="title"/>
          </p:nvPr>
        </p:nvSpPr>
        <p:spPr/>
        <p:txBody>
          <a:bodyPr>
            <a:normAutofit fontScale="90000"/>
          </a:bodyPr>
          <a:lstStyle/>
          <a:p>
            <a:r>
              <a:rPr lang="en-US" dirty="0" smtClean="0"/>
              <a:t>NRC conclusions on Response Measures for the Arctic</a:t>
            </a:r>
            <a:endParaRPr lang="en-US" dirty="0"/>
          </a:p>
        </p:txBody>
      </p:sp>
    </p:spTree>
    <p:extLst>
      <p:ext uri="{BB962C8B-B14F-4D97-AF65-F5344CB8AC3E}">
        <p14:creationId xmlns:p14="http://schemas.microsoft.com/office/powerpoint/2010/main" val="21062398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143000" y="1524000"/>
            <a:ext cx="9646637" cy="441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Oil in Ice Processes</a:t>
            </a:r>
            <a:endParaRPr lang="en-US" dirty="0"/>
          </a:p>
        </p:txBody>
      </p:sp>
      <p:sp>
        <p:nvSpPr>
          <p:cNvPr id="3" name="TextBox 2"/>
          <p:cNvSpPr txBox="1"/>
          <p:nvPr/>
        </p:nvSpPr>
        <p:spPr>
          <a:xfrm>
            <a:off x="7924800" y="6400800"/>
            <a:ext cx="481222" cy="369332"/>
          </a:xfrm>
          <a:prstGeom prst="rect">
            <a:avLst/>
          </a:prstGeom>
          <a:noFill/>
        </p:spPr>
        <p:txBody>
          <a:bodyPr wrap="none" rtlCol="0">
            <a:spAutoFit/>
          </a:bodyPr>
          <a:lstStyle/>
          <a:p>
            <a:r>
              <a:rPr lang="en-US" dirty="0" smtClean="0"/>
              <a:t>(5)</a:t>
            </a:r>
            <a:endParaRPr lang="en-US" dirty="0"/>
          </a:p>
        </p:txBody>
      </p:sp>
    </p:spTree>
    <p:extLst>
      <p:ext uri="{BB962C8B-B14F-4D97-AF65-F5344CB8AC3E}">
        <p14:creationId xmlns:p14="http://schemas.microsoft.com/office/powerpoint/2010/main" val="4981002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smtClean="0">
              <a:hlinkClick r:id="rId2"/>
            </a:endParaRPr>
          </a:p>
          <a:p>
            <a:r>
              <a:rPr lang="en-US" dirty="0" smtClean="0">
                <a:hlinkClick r:id="rId2"/>
              </a:rPr>
              <a:t>http</a:t>
            </a:r>
            <a:r>
              <a:rPr lang="en-US" dirty="0">
                <a:hlinkClick r:id="rId2"/>
              </a:rPr>
              <a:t>://</a:t>
            </a:r>
            <a:r>
              <a:rPr lang="en-US" dirty="0" smtClean="0">
                <a:hlinkClick r:id="rId2"/>
              </a:rPr>
              <a:t>www.youtube.com/watch?v=2dL3RGwpBaI</a:t>
            </a:r>
            <a:endParaRPr lang="en-US" dirty="0" smtClean="0"/>
          </a:p>
          <a:p>
            <a:r>
              <a:rPr lang="en-US" dirty="0" smtClean="0"/>
              <a:t>Based on 2000 tests</a:t>
            </a:r>
          </a:p>
          <a:p>
            <a:endParaRPr lang="en-US" dirty="0"/>
          </a:p>
        </p:txBody>
      </p:sp>
    </p:spTree>
    <p:extLst>
      <p:ext uri="{BB962C8B-B14F-4D97-AF65-F5344CB8AC3E}">
        <p14:creationId xmlns:p14="http://schemas.microsoft.com/office/powerpoint/2010/main" val="2601331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Burn Them</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24621" y="1600200"/>
            <a:ext cx="349475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4052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endParaRPr lang="en-US" dirty="0" smtClean="0"/>
          </a:p>
          <a:p>
            <a:r>
              <a:rPr lang="en-US" b="1" dirty="0"/>
              <a:t>Joint industry program on oil spill contingency for Arctic and </a:t>
            </a:r>
            <a:r>
              <a:rPr lang="en-US" b="1" dirty="0" smtClean="0"/>
              <a:t>ice covered </a:t>
            </a:r>
            <a:r>
              <a:rPr lang="en-US" b="1" dirty="0"/>
              <a:t>waters</a:t>
            </a:r>
          </a:p>
          <a:p>
            <a:r>
              <a:rPr lang="en-US" b="1" dirty="0" smtClean="0"/>
              <a:t>SINTEF</a:t>
            </a:r>
          </a:p>
          <a:p>
            <a:r>
              <a:rPr lang="en-US" b="1" dirty="0" smtClean="0"/>
              <a:t>2006-2009</a:t>
            </a:r>
            <a:endParaRPr lang="en-US" dirty="0"/>
          </a:p>
        </p:txBody>
      </p:sp>
    </p:spTree>
    <p:extLst>
      <p:ext uri="{BB962C8B-B14F-4D97-AF65-F5344CB8AC3E}">
        <p14:creationId xmlns:p14="http://schemas.microsoft.com/office/powerpoint/2010/main" val="11192912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Mechanical</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1639" y="1600200"/>
            <a:ext cx="6500721" cy="4525963"/>
          </a:xfrm>
        </p:spPr>
      </p:pic>
    </p:spTree>
    <p:extLst>
      <p:ext uri="{BB962C8B-B14F-4D97-AF65-F5344CB8AC3E}">
        <p14:creationId xmlns:p14="http://schemas.microsoft.com/office/powerpoint/2010/main" val="12107728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6800" y="1893411"/>
            <a:ext cx="7010400" cy="3939540"/>
          </a:xfrm>
        </p:spPr>
      </p:pic>
    </p:spTree>
    <p:extLst>
      <p:ext uri="{BB962C8B-B14F-4D97-AF65-F5344CB8AC3E}">
        <p14:creationId xmlns:p14="http://schemas.microsoft.com/office/powerpoint/2010/main" val="18276191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89106" y="1600200"/>
            <a:ext cx="3765788" cy="4525963"/>
          </a:xfrm>
        </p:spPr>
      </p:pic>
    </p:spTree>
    <p:extLst>
      <p:ext uri="{BB962C8B-B14F-4D97-AF65-F5344CB8AC3E}">
        <p14:creationId xmlns:p14="http://schemas.microsoft.com/office/powerpoint/2010/main" val="27776649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3537" y="1371600"/>
            <a:ext cx="5938773" cy="4278471"/>
          </a:xfrm>
        </p:spPr>
      </p:pic>
    </p:spTree>
    <p:extLst>
      <p:ext uri="{BB962C8B-B14F-4D97-AF65-F5344CB8AC3E}">
        <p14:creationId xmlns:p14="http://schemas.microsoft.com/office/powerpoint/2010/main" val="8595620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4960" y="2064861"/>
            <a:ext cx="5974080" cy="3596640"/>
          </a:xfrm>
        </p:spPr>
      </p:pic>
    </p:spTree>
    <p:extLst>
      <p:ext uri="{BB962C8B-B14F-4D97-AF65-F5344CB8AC3E}">
        <p14:creationId xmlns:p14="http://schemas.microsoft.com/office/powerpoint/2010/main" val="19103656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9250" y="1748631"/>
            <a:ext cx="5905500" cy="4229100"/>
          </a:xfrm>
        </p:spPr>
      </p:pic>
    </p:spTree>
    <p:extLst>
      <p:ext uri="{BB962C8B-B14F-4D97-AF65-F5344CB8AC3E}">
        <p14:creationId xmlns:p14="http://schemas.microsoft.com/office/powerpoint/2010/main" val="3192599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UAF Research</a:t>
            </a:r>
            <a:endParaRPr lang="en-US" dirty="0"/>
          </a:p>
        </p:txBody>
      </p:sp>
      <p:sp>
        <p:nvSpPr>
          <p:cNvPr id="3" name="Content Placeholder 2"/>
          <p:cNvSpPr>
            <a:spLocks noGrp="1"/>
          </p:cNvSpPr>
          <p:nvPr>
            <p:ph idx="1"/>
          </p:nvPr>
        </p:nvSpPr>
        <p:spPr/>
        <p:txBody>
          <a:bodyPr/>
          <a:lstStyle/>
          <a:p>
            <a:r>
              <a:rPr lang="en-US" dirty="0" smtClean="0"/>
              <a:t>Exxon Valdez</a:t>
            </a:r>
          </a:p>
          <a:p>
            <a:r>
              <a:rPr lang="en-US" dirty="0" smtClean="0"/>
              <a:t>Work with bioremediation</a:t>
            </a:r>
          </a:p>
          <a:p>
            <a:pPr lvl="1"/>
            <a:r>
              <a:rPr lang="en-US" dirty="0" smtClean="0"/>
              <a:t>Joan Braddock and IAB</a:t>
            </a:r>
          </a:p>
          <a:p>
            <a:r>
              <a:rPr lang="en-US" dirty="0" smtClean="0"/>
              <a:t>Much biology</a:t>
            </a:r>
          </a:p>
          <a:p>
            <a:pPr lvl="1"/>
            <a:r>
              <a:rPr lang="en-US" dirty="0" smtClean="0"/>
              <a:t>Many</a:t>
            </a:r>
            <a:endParaRPr lang="en-US" dirty="0"/>
          </a:p>
        </p:txBody>
      </p:sp>
    </p:spTree>
    <p:extLst>
      <p:ext uri="{BB962C8B-B14F-4D97-AF65-F5344CB8AC3E}">
        <p14:creationId xmlns:p14="http://schemas.microsoft.com/office/powerpoint/2010/main" val="37846842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INE and CROSERF</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40452939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smtClean="0"/>
              <a:t>CROSERF</a:t>
            </a:r>
          </a:p>
        </p:txBody>
      </p:sp>
      <p:sp>
        <p:nvSpPr>
          <p:cNvPr id="22531" name="Rectangle 3"/>
          <p:cNvSpPr>
            <a:spLocks noGrp="1" noChangeArrowheads="1"/>
          </p:cNvSpPr>
          <p:nvPr>
            <p:ph type="body" idx="1"/>
          </p:nvPr>
        </p:nvSpPr>
        <p:spPr/>
        <p:txBody>
          <a:bodyPr/>
          <a:lstStyle/>
          <a:p>
            <a:pPr eaLnBrk="1" hangingPunct="1"/>
            <a:r>
              <a:rPr lang="en-US" altLang="en-US" smtClean="0"/>
              <a:t>Chemical Response to Oil Spills: Ecological Effects Research Forum</a:t>
            </a:r>
          </a:p>
          <a:p>
            <a:pPr eaLnBrk="1" hangingPunct="1"/>
            <a:r>
              <a:rPr lang="en-US" altLang="en-US" smtClean="0"/>
              <a:t>Or</a:t>
            </a:r>
          </a:p>
          <a:p>
            <a:pPr eaLnBrk="1" hangingPunct="1"/>
            <a:r>
              <a:rPr lang="en-US" altLang="en-US" smtClean="0"/>
              <a:t>Chemical Response to Oil Spills: Environmental Research Forum</a:t>
            </a:r>
          </a:p>
          <a:p>
            <a:pPr eaLnBrk="1" hangingPunct="1"/>
            <a:endParaRPr lang="en-US" altLang="en-US" smtClean="0"/>
          </a:p>
        </p:txBody>
      </p:sp>
    </p:spTree>
    <p:extLst>
      <p:ext uri="{BB962C8B-B14F-4D97-AF65-F5344CB8AC3E}">
        <p14:creationId xmlns:p14="http://schemas.microsoft.com/office/powerpoint/2010/main" val="19331978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Thickening Agents</a:t>
            </a:r>
            <a:endParaRPr lang="en-US" dirty="0"/>
          </a:p>
        </p:txBody>
      </p:sp>
      <p:sp>
        <p:nvSpPr>
          <p:cNvPr id="3" name="Content Placeholder 2"/>
          <p:cNvSpPr>
            <a:spLocks noGrp="1"/>
          </p:cNvSpPr>
          <p:nvPr>
            <p:ph idx="1"/>
          </p:nvPr>
        </p:nvSpPr>
        <p:spPr/>
        <p:txBody>
          <a:bodyPr/>
          <a:lstStyle/>
          <a:p>
            <a:r>
              <a:rPr lang="en-US" dirty="0" smtClean="0"/>
              <a:t>Used to increase the thickness of  oil spilled on water</a:t>
            </a:r>
          </a:p>
          <a:p>
            <a:pPr lvl="1"/>
            <a:r>
              <a:rPr lang="en-US" dirty="0" smtClean="0"/>
              <a:t>Aid recovery of oil</a:t>
            </a:r>
          </a:p>
          <a:p>
            <a:pPr lvl="1"/>
            <a:r>
              <a:rPr lang="en-US" dirty="0" smtClean="0"/>
              <a:t>Aid burning</a:t>
            </a:r>
          </a:p>
          <a:p>
            <a:pPr lvl="2"/>
            <a:r>
              <a:rPr lang="en-US" dirty="0" smtClean="0"/>
              <a:t>AKA in situ burning</a:t>
            </a:r>
          </a:p>
          <a:p>
            <a:r>
              <a:rPr lang="en-US" dirty="0" smtClean="0"/>
              <a:t>Oil spill remediation</a:t>
            </a:r>
          </a:p>
          <a:p>
            <a:r>
              <a:rPr lang="en-US" dirty="0" smtClean="0"/>
              <a:t>Why is it important?</a:t>
            </a:r>
          </a:p>
        </p:txBody>
      </p:sp>
    </p:spTree>
    <p:extLst>
      <p:ext uri="{BB962C8B-B14F-4D97-AF65-F5344CB8AC3E}">
        <p14:creationId xmlns:p14="http://schemas.microsoft.com/office/powerpoint/2010/main" val="12882717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smtClean="0"/>
              <a:t>CROSERF Testing</a:t>
            </a:r>
          </a:p>
        </p:txBody>
      </p:sp>
      <p:sp>
        <p:nvSpPr>
          <p:cNvPr id="28675" name="Rectangle 3"/>
          <p:cNvSpPr>
            <a:spLocks noGrp="1" noChangeArrowheads="1"/>
          </p:cNvSpPr>
          <p:nvPr>
            <p:ph type="body" idx="1"/>
          </p:nvPr>
        </p:nvSpPr>
        <p:spPr/>
        <p:txBody>
          <a:bodyPr/>
          <a:lstStyle/>
          <a:p>
            <a:pPr eaLnBrk="1" hangingPunct="1"/>
            <a:r>
              <a:rPr lang="en-US" altLang="en-US" smtClean="0"/>
              <a:t>Standard species and standard oil</a:t>
            </a:r>
          </a:p>
          <a:p>
            <a:pPr lvl="1" eaLnBrk="1" hangingPunct="1"/>
            <a:r>
              <a:rPr lang="en-US" altLang="en-US" smtClean="0"/>
              <a:t>Calibrate labs</a:t>
            </a:r>
          </a:p>
          <a:p>
            <a:pPr eaLnBrk="1" hangingPunct="1"/>
            <a:r>
              <a:rPr lang="en-US" altLang="en-US" smtClean="0"/>
              <a:t>Standard species and local oil</a:t>
            </a:r>
          </a:p>
          <a:p>
            <a:pPr lvl="1" eaLnBrk="1" hangingPunct="1"/>
            <a:r>
              <a:rPr lang="en-US" altLang="en-US" smtClean="0"/>
              <a:t>Is our oil different?</a:t>
            </a:r>
          </a:p>
          <a:p>
            <a:pPr eaLnBrk="1" hangingPunct="1"/>
            <a:r>
              <a:rPr lang="en-US" altLang="en-US" smtClean="0"/>
              <a:t>Local species and local oil</a:t>
            </a:r>
          </a:p>
          <a:p>
            <a:pPr lvl="1" eaLnBrk="1" hangingPunct="1"/>
            <a:r>
              <a:rPr lang="en-US" altLang="en-US" smtClean="0"/>
              <a:t>Are our local species different?</a:t>
            </a:r>
          </a:p>
          <a:p>
            <a:pPr eaLnBrk="1" hangingPunct="1"/>
            <a:endParaRPr lang="en-US" altLang="en-US" smtClean="0"/>
          </a:p>
        </p:txBody>
      </p:sp>
    </p:spTree>
    <p:extLst>
      <p:ext uri="{BB962C8B-B14F-4D97-AF65-F5344CB8AC3E}">
        <p14:creationId xmlns:p14="http://schemas.microsoft.com/office/powerpoint/2010/main" val="7868726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FT6c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86868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51110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tLang="en-US" smtClean="0"/>
              <a:t>Test Regimes</a:t>
            </a:r>
          </a:p>
        </p:txBody>
      </p:sp>
      <p:sp>
        <p:nvSpPr>
          <p:cNvPr id="32771" name="Rectangle 3"/>
          <p:cNvSpPr>
            <a:spLocks noGrp="1" noChangeArrowheads="1"/>
          </p:cNvSpPr>
          <p:nvPr>
            <p:ph type="body" idx="1"/>
          </p:nvPr>
        </p:nvSpPr>
        <p:spPr/>
        <p:txBody>
          <a:bodyPr/>
          <a:lstStyle/>
          <a:p>
            <a:pPr eaLnBrk="1" hangingPunct="1"/>
            <a:r>
              <a:rPr lang="en-US" altLang="en-US" sz="2800" smtClean="0"/>
              <a:t>Species</a:t>
            </a:r>
          </a:p>
          <a:p>
            <a:pPr lvl="1" eaLnBrk="1" hangingPunct="1"/>
            <a:r>
              <a:rPr lang="en-US" altLang="en-US" sz="2400" smtClean="0"/>
              <a:t>Mysid</a:t>
            </a:r>
          </a:p>
          <a:p>
            <a:pPr lvl="1" eaLnBrk="1" hangingPunct="1"/>
            <a:r>
              <a:rPr lang="en-US" altLang="en-US" sz="2400" smtClean="0"/>
              <a:t>Fish larvae</a:t>
            </a:r>
          </a:p>
          <a:p>
            <a:pPr lvl="1" eaLnBrk="1" hangingPunct="1"/>
            <a:r>
              <a:rPr lang="en-US" altLang="en-US" sz="2400" smtClean="0"/>
              <a:t>Tanner crab larvae</a:t>
            </a:r>
          </a:p>
          <a:p>
            <a:pPr lvl="1" eaLnBrk="1" hangingPunct="1"/>
            <a:r>
              <a:rPr lang="en-US" altLang="en-US" sz="2400" smtClean="0"/>
              <a:t>Microtox</a:t>
            </a:r>
          </a:p>
          <a:p>
            <a:pPr eaLnBrk="1" hangingPunct="1"/>
            <a:r>
              <a:rPr lang="en-US" altLang="en-US" sz="2800" smtClean="0"/>
              <a:t>Oils</a:t>
            </a:r>
          </a:p>
          <a:p>
            <a:pPr lvl="1" eaLnBrk="1" hangingPunct="1"/>
            <a:r>
              <a:rPr lang="en-US" altLang="en-US" sz="2400" smtClean="0"/>
              <a:t>PBCO</a:t>
            </a:r>
          </a:p>
          <a:p>
            <a:pPr lvl="1" eaLnBrk="1" hangingPunct="1"/>
            <a:r>
              <a:rPr lang="en-US" altLang="en-US" sz="2400" smtClean="0"/>
              <a:t>ANS, Fresh</a:t>
            </a:r>
          </a:p>
          <a:p>
            <a:pPr lvl="1" eaLnBrk="1" hangingPunct="1"/>
            <a:r>
              <a:rPr lang="en-US" altLang="en-US" sz="2400" smtClean="0"/>
              <a:t>ANS, Weathered</a:t>
            </a:r>
          </a:p>
          <a:p>
            <a:pPr lvl="2" eaLnBrk="1" hangingPunct="1"/>
            <a:r>
              <a:rPr lang="en-US" altLang="en-US" sz="2000" smtClean="0"/>
              <a:t>200 deg. C.</a:t>
            </a:r>
          </a:p>
          <a:p>
            <a:pPr lvl="2" eaLnBrk="1" hangingPunct="1"/>
            <a:endParaRPr lang="en-US" altLang="en-US" sz="2000" smtClean="0"/>
          </a:p>
        </p:txBody>
      </p:sp>
    </p:spTree>
    <p:extLst>
      <p:ext uri="{BB962C8B-B14F-4D97-AF65-F5344CB8AC3E}">
        <p14:creationId xmlns:p14="http://schemas.microsoft.com/office/powerpoint/2010/main" val="19548335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altLang="en-US" smtClean="0"/>
              <a:t>A Tail of Two Tests</a:t>
            </a:r>
          </a:p>
        </p:txBody>
      </p:sp>
      <p:sp>
        <p:nvSpPr>
          <p:cNvPr id="49155" name="Rectangle 3"/>
          <p:cNvSpPr>
            <a:spLocks noGrp="1" noChangeArrowheads="1"/>
          </p:cNvSpPr>
          <p:nvPr>
            <p:ph type="body" idx="1"/>
          </p:nvPr>
        </p:nvSpPr>
        <p:spPr>
          <a:xfrm>
            <a:off x="457200" y="1600200"/>
            <a:ext cx="8229600" cy="1089025"/>
          </a:xfrm>
        </p:spPr>
        <p:txBody>
          <a:bodyPr/>
          <a:lstStyle/>
          <a:p>
            <a:pPr eaLnBrk="1" hangingPunct="1"/>
            <a:r>
              <a:rPr lang="en-US" altLang="en-US" i="1" smtClean="0"/>
              <a:t>Mysidopsis bahia</a:t>
            </a:r>
          </a:p>
          <a:p>
            <a:pPr eaLnBrk="1" hangingPunct="1"/>
            <a:endParaRPr lang="en-US" altLang="en-US" i="1" smtClean="0"/>
          </a:p>
        </p:txBody>
      </p:sp>
      <p:pic>
        <p:nvPicPr>
          <p:cNvPr id="49156" name="Picture 4" descr="Marinco wholem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895600"/>
            <a:ext cx="6553200"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 Box 5"/>
          <p:cNvSpPr txBox="1">
            <a:spLocks noChangeArrowheads="1"/>
          </p:cNvSpPr>
          <p:nvPr/>
        </p:nvSpPr>
        <p:spPr bwMode="auto">
          <a:xfrm>
            <a:off x="7086600" y="64008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Photo: Marinco Bioassay Laboratory</a:t>
            </a:r>
          </a:p>
        </p:txBody>
      </p:sp>
    </p:spTree>
    <p:extLst>
      <p:ext uri="{BB962C8B-B14F-4D97-AF65-F5344CB8AC3E}">
        <p14:creationId xmlns:p14="http://schemas.microsoft.com/office/powerpoint/2010/main" val="13453298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title"/>
          </p:nvPr>
        </p:nvSpPr>
        <p:spPr/>
        <p:txBody>
          <a:bodyPr/>
          <a:lstStyle/>
          <a:p>
            <a:pPr eaLnBrk="1" hangingPunct="1"/>
            <a:r>
              <a:rPr lang="en-US" smtClean="0"/>
              <a:t>Fresh CE-WAF</a:t>
            </a:r>
          </a:p>
        </p:txBody>
      </p:sp>
      <p:pic>
        <p:nvPicPr>
          <p:cNvPr id="23555" name="Picture 5" descr="compare"/>
          <p:cNvPicPr>
            <a:picLocks noChangeAspect="1" noChangeArrowheads="1"/>
          </p:cNvPicPr>
          <p:nvPr/>
        </p:nvPicPr>
        <p:blipFill>
          <a:blip r:embed="rId3" cstate="print"/>
          <a:srcRect/>
          <a:stretch>
            <a:fillRect/>
          </a:stretch>
        </p:blipFill>
        <p:spPr bwMode="auto">
          <a:xfrm>
            <a:off x="0" y="1566863"/>
            <a:ext cx="9144000" cy="54102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93D258EB-59CC-4027-9084-A249587E455C}" type="slidenum">
              <a:rPr lang="en-US" smtClean="0"/>
              <a:pPr/>
              <a:t>54</a:t>
            </a:fld>
            <a:endParaRPr lang="en-US"/>
          </a:p>
        </p:txBody>
      </p:sp>
    </p:spTree>
    <p:extLst>
      <p:ext uri="{BB962C8B-B14F-4D97-AF65-F5344CB8AC3E}">
        <p14:creationId xmlns:p14="http://schemas.microsoft.com/office/powerpoint/2010/main" val="224024701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INE and IAB</a:t>
            </a:r>
            <a:endParaRPr lang="en-US" dirty="0"/>
          </a:p>
        </p:txBody>
      </p:sp>
      <p:sp>
        <p:nvSpPr>
          <p:cNvPr id="3" name="Content Placeholder 2"/>
          <p:cNvSpPr>
            <a:spLocks noGrp="1"/>
          </p:cNvSpPr>
          <p:nvPr>
            <p:ph idx="1"/>
          </p:nvPr>
        </p:nvSpPr>
        <p:spPr/>
        <p:txBody>
          <a:bodyPr/>
          <a:lstStyle/>
          <a:p>
            <a:r>
              <a:rPr lang="en-US" dirty="0" smtClean="0"/>
              <a:t>JIP</a:t>
            </a:r>
          </a:p>
          <a:p>
            <a:r>
              <a:rPr lang="en-US" dirty="0" err="1" smtClean="0"/>
              <a:t>NewFields</a:t>
            </a:r>
            <a:r>
              <a:rPr lang="en-US" dirty="0" smtClean="0"/>
              <a:t>, now Port </a:t>
            </a:r>
            <a:r>
              <a:rPr lang="en-US" dirty="0" err="1" smtClean="0"/>
              <a:t>Gambell</a:t>
            </a:r>
            <a:r>
              <a:rPr lang="en-US" dirty="0" smtClean="0"/>
              <a:t> </a:t>
            </a:r>
            <a:r>
              <a:rPr lang="en-US" smtClean="0"/>
              <a:t>Environmental Science</a:t>
            </a:r>
            <a:endParaRPr lang="en-US" dirty="0" smtClean="0"/>
          </a:p>
          <a:p>
            <a:endParaRPr lang="en-US" dirty="0"/>
          </a:p>
        </p:txBody>
      </p:sp>
    </p:spTree>
    <p:extLst>
      <p:ext uri="{BB962C8B-B14F-4D97-AF65-F5344CB8AC3E}">
        <p14:creationId xmlns:p14="http://schemas.microsoft.com/office/powerpoint/2010/main" val="105790357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4838700" y="2063750"/>
            <a:ext cx="4305300" cy="4413250"/>
          </a:xfrm>
          <a:prstGeom prst="rect">
            <a:avLst/>
          </a:prstGeom>
          <a:noFill/>
          <a:ln w="9525">
            <a:solidFill>
              <a:schemeClr val="tx1"/>
            </a:solidFill>
            <a:miter lim="800000"/>
            <a:headEnd/>
            <a:tailEnd/>
          </a:ln>
        </p:spPr>
      </p:pic>
      <p:pic>
        <p:nvPicPr>
          <p:cNvPr id="22531" name="Picture 2" descr="P1020836.JPG"/>
          <p:cNvPicPr>
            <a:picLocks noChangeAspect="1"/>
          </p:cNvPicPr>
          <p:nvPr/>
        </p:nvPicPr>
        <p:blipFill>
          <a:blip r:embed="rId4" cstate="print"/>
          <a:srcRect b="22414"/>
          <a:stretch>
            <a:fillRect/>
          </a:stretch>
        </p:blipFill>
        <p:spPr bwMode="auto">
          <a:xfrm>
            <a:off x="76200" y="3429000"/>
            <a:ext cx="5273533" cy="3124200"/>
          </a:xfrm>
          <a:prstGeom prst="rect">
            <a:avLst/>
          </a:prstGeom>
          <a:noFill/>
          <a:ln w="9525">
            <a:noFill/>
            <a:miter lim="800000"/>
            <a:headEnd/>
            <a:tailEnd/>
          </a:ln>
        </p:spPr>
      </p:pic>
      <p:sp>
        <p:nvSpPr>
          <p:cNvPr id="22532" name="Title 3"/>
          <p:cNvSpPr>
            <a:spLocks noGrp="1"/>
          </p:cNvSpPr>
          <p:nvPr>
            <p:ph type="title" idx="4294967295"/>
          </p:nvPr>
        </p:nvSpPr>
        <p:spPr>
          <a:xfrm>
            <a:off x="152400" y="152400"/>
            <a:ext cx="8763000" cy="914400"/>
          </a:xfrm>
        </p:spPr>
        <p:txBody>
          <a:bodyPr>
            <a:normAutofit fontScale="90000"/>
          </a:bodyPr>
          <a:lstStyle/>
          <a:p>
            <a:r>
              <a:rPr lang="en-US" dirty="0" smtClean="0"/>
              <a:t>Toxicity and Biodegradation of </a:t>
            </a:r>
            <a:br>
              <a:rPr lang="en-US" dirty="0" smtClean="0"/>
            </a:br>
            <a:r>
              <a:rPr lang="en-US" dirty="0" smtClean="0"/>
              <a:t>Dispersed Petroleum</a:t>
            </a:r>
            <a:endParaRPr lang="en-US" dirty="0"/>
          </a:p>
        </p:txBody>
      </p:sp>
      <p:sp>
        <p:nvSpPr>
          <p:cNvPr id="22533" name="TextBox 6"/>
          <p:cNvSpPr txBox="1">
            <a:spLocks noChangeArrowheads="1"/>
          </p:cNvSpPr>
          <p:nvPr/>
        </p:nvSpPr>
        <p:spPr bwMode="auto">
          <a:xfrm>
            <a:off x="0" y="6488112"/>
            <a:ext cx="6248400" cy="369888"/>
          </a:xfrm>
          <a:prstGeom prst="rect">
            <a:avLst/>
          </a:prstGeom>
          <a:noFill/>
          <a:ln w="9525">
            <a:noFill/>
            <a:miter lim="800000"/>
            <a:headEnd/>
            <a:tailEnd/>
          </a:ln>
        </p:spPr>
        <p:txBody>
          <a:bodyPr>
            <a:spAutoFit/>
          </a:bodyPr>
          <a:lstStyle/>
          <a:p>
            <a:r>
              <a:rPr lang="en-US" dirty="0">
                <a:latin typeface="Calibri" pitchFamily="34" charset="0"/>
              </a:rPr>
              <a:t>The Barrow Arctic Research Center, Barrow, Alaska</a:t>
            </a:r>
          </a:p>
        </p:txBody>
      </p:sp>
      <p:sp>
        <p:nvSpPr>
          <p:cNvPr id="14" name="Curved Down Arrow 13"/>
          <p:cNvSpPr/>
          <p:nvPr/>
        </p:nvSpPr>
        <p:spPr>
          <a:xfrm rot="19664831">
            <a:off x="3520483" y="1574177"/>
            <a:ext cx="3894137" cy="2039937"/>
          </a:xfrm>
          <a:prstGeom prst="curvedDownArrow">
            <a:avLst>
              <a:gd name="adj1" fmla="val 22873"/>
              <a:gd name="adj2" fmla="val 50000"/>
              <a:gd name="adj3" fmla="val 2179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7" name="TextBox 6"/>
          <p:cNvSpPr txBox="1"/>
          <p:nvPr/>
        </p:nvSpPr>
        <p:spPr>
          <a:xfrm>
            <a:off x="0" y="1143000"/>
            <a:ext cx="3810000" cy="2308324"/>
          </a:xfrm>
          <a:prstGeom prst="rect">
            <a:avLst/>
          </a:prstGeom>
          <a:noFill/>
        </p:spPr>
        <p:txBody>
          <a:bodyPr wrap="square" rtlCol="0">
            <a:spAutoFit/>
          </a:bodyPr>
          <a:lstStyle/>
          <a:p>
            <a:r>
              <a:rPr lang="en-US" u="sng" dirty="0" smtClean="0"/>
              <a:t>Research objectives:</a:t>
            </a:r>
          </a:p>
          <a:p>
            <a:endParaRPr lang="en-US" u="sng" dirty="0" smtClean="0"/>
          </a:p>
          <a:p>
            <a:pPr>
              <a:buFont typeface="Arial" pitchFamily="34" charset="0"/>
              <a:buChar char="•"/>
            </a:pPr>
            <a:r>
              <a:rPr lang="en-US" dirty="0" smtClean="0"/>
              <a:t> Test the effects of oil and chemically dispersed oil on arctic marine organisms</a:t>
            </a:r>
          </a:p>
          <a:p>
            <a:endParaRPr lang="en-US" dirty="0" smtClean="0"/>
          </a:p>
          <a:p>
            <a:pPr>
              <a:buFont typeface="Arial" pitchFamily="34" charset="0"/>
              <a:buChar char="•"/>
            </a:pPr>
            <a:r>
              <a:rPr lang="en-US" dirty="0" smtClean="0"/>
              <a:t> Measure biodegradation rates of oil vs. dispersed oil in arctic seawater</a:t>
            </a:r>
            <a:endParaRPr lang="en-US" dirty="0"/>
          </a:p>
        </p:txBody>
      </p:sp>
    </p:spTree>
    <p:extLst>
      <p:ext uri="{BB962C8B-B14F-4D97-AF65-F5344CB8AC3E}">
        <p14:creationId xmlns:p14="http://schemas.microsoft.com/office/powerpoint/2010/main" val="233128595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239000" cy="914400"/>
          </a:xfrm>
          <a:noFill/>
        </p:spPr>
        <p:txBody>
          <a:bodyPr>
            <a:normAutofit/>
          </a:bodyPr>
          <a:lstStyle/>
          <a:p>
            <a:r>
              <a:rPr lang="en-US" b="1" dirty="0" smtClean="0"/>
              <a:t>Arctic Cod (</a:t>
            </a:r>
            <a:r>
              <a:rPr lang="en-US" b="1" i="1" dirty="0" smtClean="0"/>
              <a:t>Boreogadus saida</a:t>
            </a:r>
            <a:r>
              <a:rPr lang="en-US" b="1" dirty="0" smtClean="0"/>
              <a:t>)</a:t>
            </a:r>
            <a:endParaRPr lang="en-US" b="1" dirty="0"/>
          </a:p>
        </p:txBody>
      </p:sp>
      <p:pic>
        <p:nvPicPr>
          <p:cNvPr id="4" name="Picture 2" descr="C:\Users\Kim\Pictures\photos\Presentations\COD\IMG_0243.JPG"/>
          <p:cNvPicPr>
            <a:picLocks noGrp="1" noChangeAspect="1" noChangeArrowheads="1"/>
          </p:cNvPicPr>
          <p:nvPr>
            <p:ph idx="1"/>
          </p:nvPr>
        </p:nvPicPr>
        <p:blipFill>
          <a:blip r:embed="rId2" cstate="print"/>
          <a:srcRect l="10869" t="22830" r="17379" b="22830"/>
          <a:stretch>
            <a:fillRect/>
          </a:stretch>
        </p:blipFill>
        <p:spPr bwMode="auto">
          <a:xfrm>
            <a:off x="3429000" y="1219200"/>
            <a:ext cx="5090882" cy="2891611"/>
          </a:xfrm>
          <a:prstGeom prst="rect">
            <a:avLst/>
          </a:prstGeom>
          <a:noFill/>
          <a:ln>
            <a:solidFill>
              <a:schemeClr val="tx1"/>
            </a:solidFill>
          </a:ln>
        </p:spPr>
      </p:pic>
      <p:pic>
        <p:nvPicPr>
          <p:cNvPr id="5" name="Picture 3" descr="C:\Users\Kim\Pictures\photos\Presentations\COD\whole fish 1.tif"/>
          <p:cNvPicPr>
            <a:picLocks noChangeAspect="1" noChangeArrowheads="1"/>
          </p:cNvPicPr>
          <p:nvPr/>
        </p:nvPicPr>
        <p:blipFill>
          <a:blip r:embed="rId3" cstate="print"/>
          <a:srcRect t="37312"/>
          <a:stretch>
            <a:fillRect/>
          </a:stretch>
        </p:blipFill>
        <p:spPr bwMode="auto">
          <a:xfrm>
            <a:off x="457199" y="4267200"/>
            <a:ext cx="6740693" cy="2209800"/>
          </a:xfrm>
          <a:prstGeom prst="rect">
            <a:avLst/>
          </a:prstGeom>
          <a:noFill/>
          <a:ln>
            <a:solidFill>
              <a:schemeClr val="tx1"/>
            </a:solidFill>
          </a:ln>
        </p:spPr>
      </p:pic>
      <p:sp>
        <p:nvSpPr>
          <p:cNvPr id="6" name="Slide Number Placeholder 5"/>
          <p:cNvSpPr>
            <a:spLocks noGrp="1"/>
          </p:cNvSpPr>
          <p:nvPr>
            <p:ph type="sldNum" sz="quarter" idx="12"/>
          </p:nvPr>
        </p:nvSpPr>
        <p:spPr/>
        <p:txBody>
          <a:bodyPr/>
          <a:lstStyle/>
          <a:p>
            <a:fld id="{93D258EB-59CC-4027-9084-A249587E455C}" type="slidenum">
              <a:rPr lang="en-US" smtClean="0"/>
              <a:pPr/>
              <a:t>57</a:t>
            </a:fld>
            <a:endParaRPr lang="en-US"/>
          </a:p>
        </p:txBody>
      </p:sp>
    </p:spTree>
    <p:extLst>
      <p:ext uri="{BB962C8B-B14F-4D97-AF65-F5344CB8AC3E}">
        <p14:creationId xmlns:p14="http://schemas.microsoft.com/office/powerpoint/2010/main" val="243814840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smtClean="0">
                <a:solidFill>
                  <a:schemeClr val="bg1"/>
                </a:solidFill>
              </a:rPr>
              <a:t>Copepod (</a:t>
            </a:r>
            <a:r>
              <a:rPr lang="en-US" i="1" dirty="0" smtClean="0">
                <a:solidFill>
                  <a:schemeClr val="bg1"/>
                </a:solidFill>
              </a:rPr>
              <a:t>Calanus glacialis</a:t>
            </a:r>
            <a:r>
              <a:rPr lang="en-US" dirty="0" smtClean="0">
                <a:solidFill>
                  <a:schemeClr val="bg1"/>
                </a:solidFill>
              </a:rPr>
              <a:t>)</a:t>
            </a:r>
            <a:br>
              <a:rPr lang="en-US" dirty="0" smtClean="0">
                <a:solidFill>
                  <a:schemeClr val="bg1"/>
                </a:solidFill>
              </a:rPr>
            </a:br>
            <a:endParaRPr lang="en-US" dirty="0">
              <a:solidFill>
                <a:schemeClr val="bg1"/>
              </a:solidFill>
            </a:endParaRPr>
          </a:p>
        </p:txBody>
      </p:sp>
      <p:pic>
        <p:nvPicPr>
          <p:cNvPr id="2051" name="Picture 3" descr="C:\Users\Kim\Pictures\photos\Presentations\Best Glacialis\Image_142.tif"/>
          <p:cNvPicPr>
            <a:picLocks noGrp="1" noChangeAspect="1" noChangeArrowheads="1"/>
          </p:cNvPicPr>
          <p:nvPr>
            <p:ph idx="1"/>
          </p:nvPr>
        </p:nvPicPr>
        <p:blipFill>
          <a:blip r:embed="rId2" cstate="print"/>
          <a:srcRect/>
          <a:stretch>
            <a:fillRect/>
          </a:stretch>
        </p:blipFill>
        <p:spPr bwMode="auto">
          <a:xfrm>
            <a:off x="5562600" y="2133600"/>
            <a:ext cx="3406775" cy="4524623"/>
          </a:xfrm>
          <a:prstGeom prst="rect">
            <a:avLst/>
          </a:prstGeom>
          <a:noFill/>
        </p:spPr>
      </p:pic>
      <p:pic>
        <p:nvPicPr>
          <p:cNvPr id="2052" name="Picture 4" descr="C:\Users\Kim\Pictures\photos\Presentations\Best Glacialis\Image_18.tif"/>
          <p:cNvPicPr>
            <a:picLocks noChangeAspect="1" noChangeArrowheads="1"/>
          </p:cNvPicPr>
          <p:nvPr/>
        </p:nvPicPr>
        <p:blipFill>
          <a:blip r:embed="rId3" cstate="print"/>
          <a:srcRect/>
          <a:stretch>
            <a:fillRect/>
          </a:stretch>
        </p:blipFill>
        <p:spPr bwMode="auto">
          <a:xfrm>
            <a:off x="228600" y="3581400"/>
            <a:ext cx="1893346" cy="2514600"/>
          </a:xfrm>
          <a:prstGeom prst="rect">
            <a:avLst/>
          </a:prstGeom>
          <a:noFill/>
        </p:spPr>
      </p:pic>
      <p:sp>
        <p:nvSpPr>
          <p:cNvPr id="5" name="Slide Number Placeholder 4"/>
          <p:cNvSpPr>
            <a:spLocks noGrp="1"/>
          </p:cNvSpPr>
          <p:nvPr>
            <p:ph type="sldNum" sz="quarter" idx="12"/>
          </p:nvPr>
        </p:nvSpPr>
        <p:spPr/>
        <p:txBody>
          <a:bodyPr/>
          <a:lstStyle/>
          <a:p>
            <a:fld id="{93D258EB-59CC-4027-9084-A249587E455C}" type="slidenum">
              <a:rPr lang="en-US" smtClean="0"/>
              <a:pPr/>
              <a:t>58</a:t>
            </a:fld>
            <a:endParaRPr lang="en-US"/>
          </a:p>
        </p:txBody>
      </p:sp>
    </p:spTree>
    <p:extLst>
      <p:ext uri="{BB962C8B-B14F-4D97-AF65-F5344CB8AC3E}">
        <p14:creationId xmlns:p14="http://schemas.microsoft.com/office/powerpoint/2010/main" val="199666369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57150"/>
            <a:ext cx="9220200" cy="691515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Sculpin </a:t>
            </a:r>
            <a:r>
              <a:rPr lang="en-US" i="1" dirty="0" smtClean="0"/>
              <a:t>(</a:t>
            </a:r>
            <a:r>
              <a:rPr lang="en-US" i="1" dirty="0" err="1" smtClean="0"/>
              <a:t>Myoxocephalus</a:t>
            </a:r>
            <a:r>
              <a:rPr lang="en-US" i="1" dirty="0" smtClean="0"/>
              <a:t> sp.)</a:t>
            </a:r>
            <a:endParaRPr lang="en-US" i="1" dirty="0"/>
          </a:p>
        </p:txBody>
      </p:sp>
      <p:pic>
        <p:nvPicPr>
          <p:cNvPr id="5122" name="Picture 2" descr="C:\Documents and Settings\NewFields\My Documents\My Pictures\jay summer 2010\Picture 181.jpg"/>
          <p:cNvPicPr>
            <a:picLocks noChangeAspect="1" noChangeArrowheads="1"/>
          </p:cNvPicPr>
          <p:nvPr/>
        </p:nvPicPr>
        <p:blipFill>
          <a:blip r:embed="rId3" cstate="print"/>
          <a:srcRect l="19952" t="51754" r="38182" b="4386"/>
          <a:stretch>
            <a:fillRect/>
          </a:stretch>
        </p:blipFill>
        <p:spPr bwMode="auto">
          <a:xfrm>
            <a:off x="1413164" y="1752600"/>
            <a:ext cx="6206836" cy="4876800"/>
          </a:xfrm>
          <a:prstGeom prst="rect">
            <a:avLst/>
          </a:prstGeom>
          <a:noFill/>
          <a:ln w="3175">
            <a:solidFill>
              <a:schemeClr val="tx1"/>
            </a:solidFill>
          </a:ln>
        </p:spPr>
      </p:pic>
      <p:sp>
        <p:nvSpPr>
          <p:cNvPr id="5" name="Slide Number Placeholder 4"/>
          <p:cNvSpPr>
            <a:spLocks noGrp="1"/>
          </p:cNvSpPr>
          <p:nvPr>
            <p:ph type="sldNum" sz="quarter" idx="12"/>
          </p:nvPr>
        </p:nvSpPr>
        <p:spPr/>
        <p:txBody>
          <a:bodyPr/>
          <a:lstStyle/>
          <a:p>
            <a:fld id="{93D258EB-59CC-4027-9084-A249587E455C}" type="slidenum">
              <a:rPr lang="en-US" smtClean="0"/>
              <a:pPr/>
              <a:t>59</a:t>
            </a:fld>
            <a:endParaRPr lang="en-US"/>
          </a:p>
        </p:txBody>
      </p:sp>
    </p:spTree>
    <p:extLst>
      <p:ext uri="{BB962C8B-B14F-4D97-AF65-F5344CB8AC3E}">
        <p14:creationId xmlns:p14="http://schemas.microsoft.com/office/powerpoint/2010/main" val="7310705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Half empty or half full?</a:t>
            </a:r>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1524000"/>
            <a:ext cx="679159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066800" y="6172200"/>
            <a:ext cx="4572000" cy="400110"/>
          </a:xfrm>
          <a:prstGeom prst="rect">
            <a:avLst/>
          </a:prstGeom>
        </p:spPr>
        <p:txBody>
          <a:bodyPr>
            <a:spAutoFit/>
          </a:bodyPr>
          <a:lstStyle/>
          <a:p>
            <a:r>
              <a:rPr lang="en-US" sz="1000" dirty="0" smtClean="0"/>
              <a:t>Luca </a:t>
            </a:r>
            <a:r>
              <a:rPr lang="en-US" sz="1000" dirty="0" err="1" smtClean="0"/>
              <a:t>Galuzzi</a:t>
            </a:r>
            <a:r>
              <a:rPr lang="en-US" sz="1000" dirty="0" smtClean="0"/>
              <a:t> (</a:t>
            </a:r>
            <a:r>
              <a:rPr lang="en-US" sz="1000" dirty="0" err="1" smtClean="0"/>
              <a:t>Lucag</a:t>
            </a:r>
            <a:r>
              <a:rPr lang="en-US" sz="1000" dirty="0" smtClean="0"/>
              <a:t>) - Photo taken by (Luca </a:t>
            </a:r>
            <a:r>
              <a:rPr lang="en-US" sz="1000" dirty="0" err="1" smtClean="0"/>
              <a:t>Galuzzi</a:t>
            </a:r>
            <a:r>
              <a:rPr lang="en-US" sz="1000" dirty="0" smtClean="0"/>
              <a:t>) * </a:t>
            </a:r>
            <a:r>
              <a:rPr lang="en-US" sz="1000" dirty="0" smtClean="0">
                <a:hlinkClick r:id="rId3"/>
              </a:rPr>
              <a:t>http://www.galuzzi.it</a:t>
            </a:r>
            <a:r>
              <a:rPr lang="en-US" sz="1000" dirty="0" smtClean="0"/>
              <a:t> from Wikipedia</a:t>
            </a:r>
            <a:endParaRPr lang="en-US" sz="1000" dirty="0"/>
          </a:p>
        </p:txBody>
      </p:sp>
    </p:spTree>
    <p:extLst>
      <p:ext uri="{BB962C8B-B14F-4D97-AF65-F5344CB8AC3E}">
        <p14:creationId xmlns:p14="http://schemas.microsoft.com/office/powerpoint/2010/main" val="19314075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Field Expeditions</a:t>
            </a:r>
            <a:endParaRPr lang="en-US" dirty="0"/>
          </a:p>
        </p:txBody>
      </p:sp>
      <p:pic>
        <p:nvPicPr>
          <p:cNvPr id="4" name="Picture 4" descr="C:\Users\Kim\Pictures\photos\Presentations\P4080480a.JPG"/>
          <p:cNvPicPr>
            <a:picLocks noChangeAspect="1" noChangeArrowheads="1"/>
          </p:cNvPicPr>
          <p:nvPr/>
        </p:nvPicPr>
        <p:blipFill>
          <a:blip r:embed="rId2" cstate="print"/>
          <a:srcRect/>
          <a:stretch>
            <a:fillRect/>
          </a:stretch>
        </p:blipFill>
        <p:spPr bwMode="auto">
          <a:xfrm>
            <a:off x="228600" y="2362200"/>
            <a:ext cx="3200935" cy="4267200"/>
          </a:xfrm>
          <a:prstGeom prst="rect">
            <a:avLst/>
          </a:prstGeom>
          <a:noFill/>
          <a:ln>
            <a:solidFill>
              <a:schemeClr val="tx1"/>
            </a:solidFill>
          </a:ln>
        </p:spPr>
      </p:pic>
      <p:pic>
        <p:nvPicPr>
          <p:cNvPr id="34818" name="Picture 2" descr="C:\Users\Kim\Pictures\photos\Presentations\IMG_0593.JPG"/>
          <p:cNvPicPr>
            <a:picLocks noChangeAspect="1" noChangeArrowheads="1"/>
          </p:cNvPicPr>
          <p:nvPr/>
        </p:nvPicPr>
        <p:blipFill>
          <a:blip r:embed="rId3" cstate="print"/>
          <a:srcRect t="40052" b="15185"/>
          <a:stretch>
            <a:fillRect/>
          </a:stretch>
        </p:blipFill>
        <p:spPr bwMode="auto">
          <a:xfrm>
            <a:off x="1447800" y="838200"/>
            <a:ext cx="6355181" cy="2133600"/>
          </a:xfrm>
          <a:prstGeom prst="rect">
            <a:avLst/>
          </a:prstGeom>
          <a:noFill/>
          <a:ln>
            <a:solidFill>
              <a:schemeClr val="tx1"/>
            </a:solidFill>
          </a:ln>
        </p:spPr>
      </p:pic>
      <p:pic>
        <p:nvPicPr>
          <p:cNvPr id="34819" name="Picture 3" descr="C:\Users\Kim\Pictures\photos\Presentations\IMG_0401.JPG"/>
          <p:cNvPicPr>
            <a:picLocks noChangeAspect="1" noChangeArrowheads="1"/>
          </p:cNvPicPr>
          <p:nvPr/>
        </p:nvPicPr>
        <p:blipFill>
          <a:blip r:embed="rId4" cstate="print"/>
          <a:srcRect/>
          <a:stretch>
            <a:fillRect/>
          </a:stretch>
        </p:blipFill>
        <p:spPr bwMode="auto">
          <a:xfrm>
            <a:off x="3886200" y="2819400"/>
            <a:ext cx="4953000" cy="3714750"/>
          </a:xfrm>
          <a:prstGeom prst="rect">
            <a:avLst/>
          </a:prstGeom>
          <a:noFill/>
          <a:ln>
            <a:solidFill>
              <a:schemeClr val="tx1"/>
            </a:solidFill>
          </a:ln>
        </p:spPr>
      </p:pic>
      <p:sp>
        <p:nvSpPr>
          <p:cNvPr id="6" name="Slide Number Placeholder 5"/>
          <p:cNvSpPr>
            <a:spLocks noGrp="1"/>
          </p:cNvSpPr>
          <p:nvPr>
            <p:ph type="sldNum" sz="quarter" idx="12"/>
          </p:nvPr>
        </p:nvSpPr>
        <p:spPr/>
        <p:txBody>
          <a:bodyPr/>
          <a:lstStyle/>
          <a:p>
            <a:fld id="{93D258EB-59CC-4027-9084-A249587E455C}" type="slidenum">
              <a:rPr lang="en-US" smtClean="0"/>
              <a:pPr/>
              <a:t>60</a:t>
            </a:fld>
            <a:endParaRPr lang="en-US"/>
          </a:p>
        </p:txBody>
      </p:sp>
    </p:spTree>
    <p:extLst>
      <p:ext uri="{BB962C8B-B14F-4D97-AF65-F5344CB8AC3E}">
        <p14:creationId xmlns:p14="http://schemas.microsoft.com/office/powerpoint/2010/main" val="112434146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Summer Arctic Cod Collection</a:t>
            </a:r>
            <a:endParaRPr lang="en-US" dirty="0">
              <a:solidFill>
                <a:schemeClr val="bg1"/>
              </a:solidFill>
            </a:endParaRPr>
          </a:p>
        </p:txBody>
      </p:sp>
      <p:pic>
        <p:nvPicPr>
          <p:cNvPr id="30725" name="Picture 5" descr="C:\Users\Kim\Pictures\photos\Presentations\DSC_0728.JPG"/>
          <p:cNvPicPr>
            <a:picLocks noChangeAspect="1" noChangeArrowheads="1"/>
          </p:cNvPicPr>
          <p:nvPr/>
        </p:nvPicPr>
        <p:blipFill>
          <a:blip r:embed="rId2" cstate="print"/>
          <a:srcRect l="8604" t="24482" r="29014" b="6391"/>
          <a:stretch>
            <a:fillRect/>
          </a:stretch>
        </p:blipFill>
        <p:spPr bwMode="auto">
          <a:xfrm>
            <a:off x="457200" y="2057400"/>
            <a:ext cx="2532063" cy="4191000"/>
          </a:xfrm>
          <a:prstGeom prst="rect">
            <a:avLst/>
          </a:prstGeom>
          <a:noFill/>
          <a:ln>
            <a:solidFill>
              <a:schemeClr val="tx1"/>
            </a:solidFill>
          </a:ln>
        </p:spPr>
      </p:pic>
      <p:pic>
        <p:nvPicPr>
          <p:cNvPr id="30722" name="Picture 2" descr="C:\Users\Kim\Pictures\photos\Presentations\IMG_0222.JPG"/>
          <p:cNvPicPr>
            <a:picLocks noChangeAspect="1" noChangeArrowheads="1"/>
          </p:cNvPicPr>
          <p:nvPr/>
        </p:nvPicPr>
        <p:blipFill>
          <a:blip r:embed="rId3" cstate="print"/>
          <a:srcRect l="14332" r="11617"/>
          <a:stretch>
            <a:fillRect/>
          </a:stretch>
        </p:blipFill>
        <p:spPr bwMode="auto">
          <a:xfrm>
            <a:off x="3429000" y="1447800"/>
            <a:ext cx="2362200" cy="4252912"/>
          </a:xfrm>
          <a:prstGeom prst="rect">
            <a:avLst/>
          </a:prstGeom>
          <a:noFill/>
          <a:ln>
            <a:solidFill>
              <a:schemeClr val="tx1"/>
            </a:solidFill>
          </a:ln>
        </p:spPr>
      </p:pic>
      <p:pic>
        <p:nvPicPr>
          <p:cNvPr id="30724" name="Picture 4" descr="C:\Users\Kim\Pictures\photos\Presentations\P1020278.JPG"/>
          <p:cNvPicPr>
            <a:picLocks noChangeAspect="1" noChangeArrowheads="1"/>
          </p:cNvPicPr>
          <p:nvPr/>
        </p:nvPicPr>
        <p:blipFill>
          <a:blip r:embed="rId4" cstate="print"/>
          <a:srcRect l="22810"/>
          <a:stretch>
            <a:fillRect/>
          </a:stretch>
        </p:blipFill>
        <p:spPr bwMode="auto">
          <a:xfrm>
            <a:off x="6248400" y="2133600"/>
            <a:ext cx="2320766" cy="4495800"/>
          </a:xfrm>
          <a:prstGeom prst="rect">
            <a:avLst/>
          </a:prstGeom>
          <a:noFill/>
          <a:ln>
            <a:solidFill>
              <a:schemeClr val="tx1"/>
            </a:solidFill>
          </a:ln>
        </p:spPr>
      </p:pic>
    </p:spTree>
    <p:extLst>
      <p:ext uri="{BB962C8B-B14F-4D97-AF65-F5344CB8AC3E}">
        <p14:creationId xmlns:p14="http://schemas.microsoft.com/office/powerpoint/2010/main" val="416184734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Winter Copepod Collection</a:t>
            </a:r>
            <a:endParaRPr lang="en-US" dirty="0"/>
          </a:p>
        </p:txBody>
      </p:sp>
      <p:pic>
        <p:nvPicPr>
          <p:cNvPr id="4" name="Picture 3" descr="C:\Users\Kim\Pictures\photos\Presentations\P4171001.JPG"/>
          <p:cNvPicPr>
            <a:picLocks noChangeAspect="1" noChangeArrowheads="1"/>
          </p:cNvPicPr>
          <p:nvPr/>
        </p:nvPicPr>
        <p:blipFill>
          <a:blip r:embed="rId2" cstate="print"/>
          <a:srcRect/>
          <a:stretch>
            <a:fillRect/>
          </a:stretch>
        </p:blipFill>
        <p:spPr bwMode="auto">
          <a:xfrm>
            <a:off x="5105400" y="1600200"/>
            <a:ext cx="3543892" cy="4724400"/>
          </a:xfrm>
          <a:prstGeom prst="rect">
            <a:avLst/>
          </a:prstGeom>
          <a:noFill/>
          <a:ln>
            <a:solidFill>
              <a:schemeClr val="tx1"/>
            </a:solidFill>
          </a:ln>
        </p:spPr>
      </p:pic>
      <p:pic>
        <p:nvPicPr>
          <p:cNvPr id="31748" name="Picture 4" descr="C:\Users\Kim\Documents\Field\Trip Reports\042409\P4241153.jpg"/>
          <p:cNvPicPr>
            <a:picLocks noChangeAspect="1" noChangeArrowheads="1"/>
          </p:cNvPicPr>
          <p:nvPr/>
        </p:nvPicPr>
        <p:blipFill>
          <a:blip r:embed="rId3" cstate="print"/>
          <a:srcRect/>
          <a:stretch>
            <a:fillRect/>
          </a:stretch>
        </p:blipFill>
        <p:spPr bwMode="auto">
          <a:xfrm>
            <a:off x="609600" y="1600200"/>
            <a:ext cx="3543300" cy="4724400"/>
          </a:xfrm>
          <a:prstGeom prst="rect">
            <a:avLst/>
          </a:prstGeom>
          <a:noFill/>
          <a:ln>
            <a:solidFill>
              <a:schemeClr val="tx1"/>
            </a:solidFill>
          </a:ln>
        </p:spPr>
      </p:pic>
    </p:spTree>
    <p:extLst>
      <p:ext uri="{BB962C8B-B14F-4D97-AF65-F5344CB8AC3E}">
        <p14:creationId xmlns:p14="http://schemas.microsoft.com/office/powerpoint/2010/main" val="221786483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Culture Maintenance</a:t>
            </a:r>
            <a:endParaRPr lang="en-US" dirty="0">
              <a:solidFill>
                <a:schemeClr val="bg1"/>
              </a:solidFill>
            </a:endParaRPr>
          </a:p>
        </p:txBody>
      </p:sp>
      <p:pic>
        <p:nvPicPr>
          <p:cNvPr id="10241" name="Picture 1" descr="C:\Users\Kim\Pictures\photos\Presentations\IMG_3562.JPG"/>
          <p:cNvPicPr>
            <a:picLocks noChangeAspect="1" noChangeArrowheads="1"/>
          </p:cNvPicPr>
          <p:nvPr/>
        </p:nvPicPr>
        <p:blipFill>
          <a:blip r:embed="rId2" cstate="print"/>
          <a:srcRect l="10937" r="10938"/>
          <a:stretch>
            <a:fillRect/>
          </a:stretch>
        </p:blipFill>
        <p:spPr bwMode="auto">
          <a:xfrm>
            <a:off x="381000" y="1524000"/>
            <a:ext cx="4800600" cy="4096512"/>
          </a:xfrm>
          <a:prstGeom prst="rect">
            <a:avLst/>
          </a:prstGeom>
          <a:noFill/>
          <a:ln>
            <a:solidFill>
              <a:schemeClr val="tx1"/>
            </a:solidFill>
          </a:ln>
        </p:spPr>
      </p:pic>
      <p:pic>
        <p:nvPicPr>
          <p:cNvPr id="5" name="Picture 3" descr="C:\Users\Kim\Pictures\photos\Presentations\P5070509.JPG"/>
          <p:cNvPicPr>
            <a:picLocks noChangeAspect="1" noChangeArrowheads="1"/>
          </p:cNvPicPr>
          <p:nvPr/>
        </p:nvPicPr>
        <p:blipFill>
          <a:blip r:embed="rId3" cstate="print"/>
          <a:srcRect l="9320" r="3689"/>
          <a:stretch>
            <a:fillRect/>
          </a:stretch>
        </p:blipFill>
        <p:spPr bwMode="auto">
          <a:xfrm>
            <a:off x="4648200" y="2895600"/>
            <a:ext cx="4267200" cy="3679646"/>
          </a:xfrm>
          <a:prstGeom prst="rect">
            <a:avLst/>
          </a:prstGeom>
          <a:noFill/>
          <a:ln>
            <a:solidFill>
              <a:schemeClr val="tx1"/>
            </a:solidFill>
          </a:ln>
        </p:spPr>
      </p:pic>
    </p:spTree>
    <p:extLst>
      <p:ext uri="{BB962C8B-B14F-4D97-AF65-F5344CB8AC3E}">
        <p14:creationId xmlns:p14="http://schemas.microsoft.com/office/powerpoint/2010/main" val="232768081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Collection</a:t>
            </a:r>
            <a:endParaRPr lang="en-US" dirty="0"/>
          </a:p>
        </p:txBody>
      </p:sp>
      <p:pic>
        <p:nvPicPr>
          <p:cNvPr id="35844" name="Picture 4" descr="C:\Users\Kim\Pictures\photos\Presentations\P7160515.JPG"/>
          <p:cNvPicPr>
            <a:picLocks noChangeAspect="1" noChangeArrowheads="1"/>
          </p:cNvPicPr>
          <p:nvPr/>
        </p:nvPicPr>
        <p:blipFill>
          <a:blip r:embed="rId2" cstate="print"/>
          <a:srcRect/>
          <a:stretch>
            <a:fillRect/>
          </a:stretch>
        </p:blipFill>
        <p:spPr bwMode="auto">
          <a:xfrm>
            <a:off x="3124200" y="1447800"/>
            <a:ext cx="5791200" cy="4343400"/>
          </a:xfrm>
          <a:prstGeom prst="rect">
            <a:avLst/>
          </a:prstGeom>
          <a:noFill/>
          <a:ln>
            <a:solidFill>
              <a:schemeClr val="tx1"/>
            </a:solidFill>
          </a:ln>
        </p:spPr>
      </p:pic>
      <p:pic>
        <p:nvPicPr>
          <p:cNvPr id="35842" name="Picture 2" descr="C:\Users\Kim\Pictures\photos\Presentations\P5080551.JPG"/>
          <p:cNvPicPr>
            <a:picLocks noChangeAspect="1" noChangeArrowheads="1"/>
          </p:cNvPicPr>
          <p:nvPr/>
        </p:nvPicPr>
        <p:blipFill>
          <a:blip r:embed="rId3" cstate="print"/>
          <a:srcRect/>
          <a:stretch>
            <a:fillRect/>
          </a:stretch>
        </p:blipFill>
        <p:spPr bwMode="auto">
          <a:xfrm>
            <a:off x="304800" y="1828800"/>
            <a:ext cx="3429573" cy="4572000"/>
          </a:xfrm>
          <a:prstGeom prst="rect">
            <a:avLst/>
          </a:prstGeom>
          <a:noFill/>
          <a:ln>
            <a:solidFill>
              <a:schemeClr val="tx1"/>
            </a:solidFill>
          </a:ln>
        </p:spPr>
      </p:pic>
    </p:spTree>
    <p:extLst>
      <p:ext uri="{BB962C8B-B14F-4D97-AF65-F5344CB8AC3E}">
        <p14:creationId xmlns:p14="http://schemas.microsoft.com/office/powerpoint/2010/main" val="371954667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Toxicity Testing</a:t>
            </a:r>
            <a:endParaRPr lang="en-US" dirty="0"/>
          </a:p>
        </p:txBody>
      </p:sp>
      <p:sp>
        <p:nvSpPr>
          <p:cNvPr id="5" name="Content Placeholder 4"/>
          <p:cNvSpPr>
            <a:spLocks noGrp="1"/>
          </p:cNvSpPr>
          <p:nvPr>
            <p:ph idx="1"/>
          </p:nvPr>
        </p:nvSpPr>
        <p:spPr>
          <a:xfrm>
            <a:off x="457200" y="1600200"/>
            <a:ext cx="8686800" cy="4525963"/>
          </a:xfrm>
        </p:spPr>
        <p:txBody>
          <a:bodyPr/>
          <a:lstStyle/>
          <a:p>
            <a:r>
              <a:rPr lang="en-US" dirty="0" smtClean="0"/>
              <a:t>Standard reference toxicity (copper)</a:t>
            </a:r>
          </a:p>
          <a:p>
            <a:r>
              <a:rPr lang="en-US" dirty="0" smtClean="0"/>
              <a:t>Toxicity of dispersed fresh ANS and weathered ANS</a:t>
            </a:r>
          </a:p>
          <a:p>
            <a:r>
              <a:rPr lang="en-US" dirty="0" smtClean="0"/>
              <a:t>Spiked exposure with dilution based on CROSERF</a:t>
            </a:r>
          </a:p>
          <a:p>
            <a:r>
              <a:rPr lang="en-US" dirty="0" smtClean="0"/>
              <a:t>96 hour to 20 day observations</a:t>
            </a:r>
          </a:p>
          <a:p>
            <a:r>
              <a:rPr lang="en-US" dirty="0" smtClean="0"/>
              <a:t>Test were successful and  results are currently under review</a:t>
            </a:r>
            <a:endParaRPr lang="en-US" dirty="0"/>
          </a:p>
        </p:txBody>
      </p:sp>
    </p:spTree>
    <p:extLst>
      <p:ext uri="{BB962C8B-B14F-4D97-AF65-F5344CB8AC3E}">
        <p14:creationId xmlns:p14="http://schemas.microsoft.com/office/powerpoint/2010/main" val="89079710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43"/>
          <p:cNvGraphicFramePr>
            <a:graphicFrameLocks noChangeAspect="1"/>
          </p:cNvGraphicFramePr>
          <p:nvPr/>
        </p:nvGraphicFramePr>
        <p:xfrm>
          <a:off x="157163" y="803275"/>
          <a:ext cx="8809037" cy="5911850"/>
        </p:xfrm>
        <a:graphic>
          <a:graphicData uri="http://schemas.openxmlformats.org/presentationml/2006/ole">
            <mc:AlternateContent xmlns:mc="http://schemas.openxmlformats.org/markup-compatibility/2006">
              <mc:Choice xmlns:v="urn:schemas-microsoft-com:vml" Requires="v">
                <p:oleObj spid="_x0000_s4112" name="Chart" r:id="rId4" imgW="5591251" imgH="3753002" progId="Excel.Sheet.8">
                  <p:embed/>
                </p:oleObj>
              </mc:Choice>
              <mc:Fallback>
                <p:oleObj name="Chart" r:id="rId4" imgW="5591251" imgH="3753002"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163" y="803275"/>
                        <a:ext cx="8809037" cy="591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1" name="Title 1"/>
          <p:cNvSpPr>
            <a:spLocks noGrp="1"/>
          </p:cNvSpPr>
          <p:nvPr>
            <p:ph type="title"/>
          </p:nvPr>
        </p:nvSpPr>
        <p:spPr>
          <a:xfrm>
            <a:off x="304800" y="0"/>
            <a:ext cx="8229600" cy="954088"/>
          </a:xfrm>
        </p:spPr>
        <p:txBody>
          <a:bodyPr/>
          <a:lstStyle/>
          <a:p>
            <a:pPr eaLnBrk="1" hangingPunct="1"/>
            <a:r>
              <a:rPr lang="en-US" altLang="en-US" sz="3200" b="1" smtClean="0">
                <a:solidFill>
                  <a:schemeClr val="tx2"/>
                </a:solidFill>
              </a:rPr>
              <a:t>Comparing Arctic and Non-Arctic Species</a:t>
            </a:r>
          </a:p>
        </p:txBody>
      </p:sp>
      <p:pic>
        <p:nvPicPr>
          <p:cNvPr id="17412" name="Picture 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3063" y="3121025"/>
            <a:ext cx="669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7288" y="3765550"/>
            <a:ext cx="500062"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1"/>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2488" y="2943225"/>
            <a:ext cx="74930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4"/>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7050" y="4319588"/>
            <a:ext cx="5921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7"/>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81763" y="2730500"/>
            <a:ext cx="644525"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32"/>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45088" y="1825625"/>
            <a:ext cx="7302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2"/>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62788" y="2255838"/>
            <a:ext cx="604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39"/>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54713" y="2268538"/>
            <a:ext cx="493712"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40"/>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53300" y="1312863"/>
            <a:ext cx="98742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41"/>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30325" y="4159250"/>
            <a:ext cx="3365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2" name="Picture 42"/>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65613" y="2892425"/>
            <a:ext cx="32861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3" name="Picture 43"/>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48075" y="2905125"/>
            <a:ext cx="420688"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4" name="Picture 43"/>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40725" y="781050"/>
            <a:ext cx="414338"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5" name="Text Box 44"/>
          <p:cNvSpPr txBox="1">
            <a:spLocks noChangeArrowheads="1"/>
          </p:cNvSpPr>
          <p:nvPr/>
        </p:nvSpPr>
        <p:spPr bwMode="auto">
          <a:xfrm rot="-5400000">
            <a:off x="-1264444" y="2920207"/>
            <a:ext cx="33385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50000"/>
              </a:spcBef>
              <a:buFontTx/>
              <a:buNone/>
            </a:pPr>
            <a:r>
              <a:rPr lang="en-US" altLang="en-US" sz="1400" b="1">
                <a:latin typeface="Arial" charset="0"/>
              </a:rPr>
              <a:t>CEWAF LC50 (mg/L TPH)</a:t>
            </a:r>
          </a:p>
        </p:txBody>
      </p:sp>
    </p:spTree>
    <p:extLst>
      <p:ext uri="{BB962C8B-B14F-4D97-AF65-F5344CB8AC3E}">
        <p14:creationId xmlns:p14="http://schemas.microsoft.com/office/powerpoint/2010/main" val="340712699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p:cNvSpPr>
          <p:nvPr>
            <p:ph type="title"/>
          </p:nvPr>
        </p:nvSpPr>
        <p:spPr>
          <a:xfrm>
            <a:off x="457200" y="0"/>
            <a:ext cx="8229600" cy="914400"/>
          </a:xfrm>
        </p:spPr>
        <p:txBody>
          <a:bodyPr>
            <a:normAutofit/>
          </a:bodyPr>
          <a:lstStyle/>
          <a:p>
            <a:r>
              <a:rPr lang="en-US" sz="2800" dirty="0"/>
              <a:t>Toxicity of </a:t>
            </a:r>
            <a:r>
              <a:rPr lang="en-US" sz="2800" dirty="0" smtClean="0"/>
              <a:t>Dispersed Petroleum to Arctic species</a:t>
            </a:r>
            <a:endParaRPr lang="en-US" sz="2800" dirty="0"/>
          </a:p>
        </p:txBody>
      </p:sp>
      <p:sp>
        <p:nvSpPr>
          <p:cNvPr id="28675" name="Rectangle 3"/>
          <p:cNvSpPr>
            <a:spLocks noGrp="1"/>
          </p:cNvSpPr>
          <p:nvPr>
            <p:ph type="body" idx="1"/>
          </p:nvPr>
        </p:nvSpPr>
        <p:spPr>
          <a:xfrm>
            <a:off x="381000" y="2971800"/>
            <a:ext cx="8305800" cy="2590800"/>
          </a:xfrm>
        </p:spPr>
        <p:txBody>
          <a:bodyPr>
            <a:normAutofit/>
          </a:bodyPr>
          <a:lstStyle/>
          <a:p>
            <a:pPr>
              <a:lnSpc>
                <a:spcPct val="80000"/>
              </a:lnSpc>
            </a:pPr>
            <a:r>
              <a:rPr lang="en-US" sz="2800" dirty="0" smtClean="0"/>
              <a:t>Species selected based upon role in the pelagic food web of the Beaufort and Chukchi Seas</a:t>
            </a:r>
          </a:p>
          <a:p>
            <a:pPr>
              <a:lnSpc>
                <a:spcPct val="80000"/>
              </a:lnSpc>
            </a:pPr>
            <a:r>
              <a:rPr lang="en-US" sz="2800" dirty="0" smtClean="0"/>
              <a:t>Toxicity tests conducted on ANS crude oil:</a:t>
            </a:r>
          </a:p>
          <a:p>
            <a:pPr lvl="1">
              <a:lnSpc>
                <a:spcPct val="80000"/>
              </a:lnSpc>
            </a:pPr>
            <a:r>
              <a:rPr lang="en-US" sz="2400" dirty="0" smtClean="0"/>
              <a:t>Chemically dispersed (COREXIT 9500) </a:t>
            </a:r>
          </a:p>
          <a:p>
            <a:pPr lvl="1">
              <a:lnSpc>
                <a:spcPct val="80000"/>
              </a:lnSpc>
            </a:pPr>
            <a:r>
              <a:rPr lang="en-US" sz="2400" dirty="0" smtClean="0"/>
              <a:t>Mechanically dispersed ANS crude oil</a:t>
            </a:r>
          </a:p>
        </p:txBody>
      </p:sp>
      <p:pic>
        <p:nvPicPr>
          <p:cNvPr id="28679" name="Picture 7"/>
          <p:cNvPicPr>
            <a:picLocks noChangeAspect="1" noChangeArrowheads="1"/>
          </p:cNvPicPr>
          <p:nvPr/>
        </p:nvPicPr>
        <p:blipFill>
          <a:blip r:embed="rId3" cstate="print"/>
          <a:srcRect/>
          <a:stretch>
            <a:fillRect/>
          </a:stretch>
        </p:blipFill>
        <p:spPr bwMode="auto">
          <a:xfrm>
            <a:off x="2743200" y="5181600"/>
            <a:ext cx="3667125" cy="1397000"/>
          </a:xfrm>
          <a:prstGeom prst="rect">
            <a:avLst/>
          </a:prstGeom>
          <a:noFill/>
        </p:spPr>
      </p:pic>
      <p:sp>
        <p:nvSpPr>
          <p:cNvPr id="28681" name="Text Box 9"/>
          <p:cNvSpPr txBox="1">
            <a:spLocks noChangeArrowheads="1"/>
          </p:cNvSpPr>
          <p:nvPr/>
        </p:nvSpPr>
        <p:spPr bwMode="auto">
          <a:xfrm>
            <a:off x="381000" y="2362200"/>
            <a:ext cx="2514600" cy="336550"/>
          </a:xfrm>
          <a:prstGeom prst="rect">
            <a:avLst/>
          </a:prstGeom>
          <a:noFill/>
          <a:ln w="9525">
            <a:noFill/>
            <a:miter lim="800000"/>
            <a:headEnd/>
            <a:tailEnd/>
          </a:ln>
          <a:effectLst/>
        </p:spPr>
        <p:txBody>
          <a:bodyPr wrap="square">
            <a:spAutoFit/>
          </a:bodyPr>
          <a:lstStyle/>
          <a:p>
            <a:pPr>
              <a:spcBef>
                <a:spcPct val="50000"/>
              </a:spcBef>
            </a:pPr>
            <a:r>
              <a:rPr lang="en-US" sz="1600" dirty="0"/>
              <a:t>Copepod (</a:t>
            </a:r>
            <a:r>
              <a:rPr lang="en-US" sz="1600" i="1" dirty="0" err="1"/>
              <a:t>Calanus</a:t>
            </a:r>
            <a:r>
              <a:rPr lang="en-US" sz="1600" i="1" dirty="0"/>
              <a:t> </a:t>
            </a:r>
            <a:r>
              <a:rPr lang="en-US" sz="1600" i="1" dirty="0" err="1"/>
              <a:t>glacialis</a:t>
            </a:r>
            <a:r>
              <a:rPr lang="en-US" sz="1600" dirty="0"/>
              <a:t>)</a:t>
            </a:r>
          </a:p>
        </p:txBody>
      </p:sp>
      <p:sp>
        <p:nvSpPr>
          <p:cNvPr id="28682" name="Text Box 10"/>
          <p:cNvSpPr txBox="1">
            <a:spLocks noChangeArrowheads="1"/>
          </p:cNvSpPr>
          <p:nvPr/>
        </p:nvSpPr>
        <p:spPr bwMode="auto">
          <a:xfrm>
            <a:off x="6324600" y="2362200"/>
            <a:ext cx="2438400" cy="338554"/>
          </a:xfrm>
          <a:prstGeom prst="rect">
            <a:avLst/>
          </a:prstGeom>
          <a:noFill/>
          <a:ln w="9525">
            <a:noFill/>
            <a:miter lim="800000"/>
            <a:headEnd/>
            <a:tailEnd/>
          </a:ln>
          <a:effectLst/>
        </p:spPr>
        <p:txBody>
          <a:bodyPr wrap="square">
            <a:spAutoFit/>
          </a:bodyPr>
          <a:lstStyle/>
          <a:p>
            <a:pPr>
              <a:spcBef>
                <a:spcPct val="50000"/>
              </a:spcBef>
            </a:pPr>
            <a:r>
              <a:rPr lang="en-US" sz="1600" dirty="0"/>
              <a:t>Sculpin (</a:t>
            </a:r>
            <a:r>
              <a:rPr lang="en-US" sz="1600" i="1" dirty="0" err="1"/>
              <a:t>Myoxocephalus</a:t>
            </a:r>
            <a:r>
              <a:rPr lang="en-US" sz="1600" dirty="0"/>
              <a:t>)</a:t>
            </a:r>
          </a:p>
        </p:txBody>
      </p:sp>
      <p:sp>
        <p:nvSpPr>
          <p:cNvPr id="28683" name="Text Box 11"/>
          <p:cNvSpPr txBox="1">
            <a:spLocks noChangeArrowheads="1"/>
          </p:cNvSpPr>
          <p:nvPr/>
        </p:nvSpPr>
        <p:spPr bwMode="auto">
          <a:xfrm>
            <a:off x="3048000" y="2362200"/>
            <a:ext cx="2590800" cy="336550"/>
          </a:xfrm>
          <a:prstGeom prst="rect">
            <a:avLst/>
          </a:prstGeom>
          <a:noFill/>
          <a:ln w="9525">
            <a:noFill/>
            <a:miter lim="800000"/>
            <a:headEnd/>
            <a:tailEnd/>
          </a:ln>
          <a:effectLst/>
        </p:spPr>
        <p:txBody>
          <a:bodyPr>
            <a:spAutoFit/>
          </a:bodyPr>
          <a:lstStyle/>
          <a:p>
            <a:pPr>
              <a:spcBef>
                <a:spcPct val="50000"/>
              </a:spcBef>
            </a:pPr>
            <a:r>
              <a:rPr lang="en-US" sz="1600" dirty="0"/>
              <a:t>Arctic cod (</a:t>
            </a:r>
            <a:r>
              <a:rPr lang="en-US" sz="1600" i="1" dirty="0" err="1"/>
              <a:t>Boreogadus</a:t>
            </a:r>
            <a:r>
              <a:rPr lang="en-US" sz="1600" dirty="0"/>
              <a:t>)</a:t>
            </a:r>
          </a:p>
        </p:txBody>
      </p:sp>
      <p:pic>
        <p:nvPicPr>
          <p:cNvPr id="13" name="Picture 12" descr="Image_334.tif"/>
          <p:cNvPicPr>
            <a:picLocks noChangeAspect="1"/>
          </p:cNvPicPr>
          <p:nvPr/>
        </p:nvPicPr>
        <p:blipFill>
          <a:blip r:embed="rId4" cstate="print"/>
          <a:srcRect l="5714" t="7641" r="2857" b="8306"/>
          <a:stretch>
            <a:fillRect/>
          </a:stretch>
        </p:blipFill>
        <p:spPr>
          <a:xfrm>
            <a:off x="457200" y="914401"/>
            <a:ext cx="2362200" cy="1371600"/>
          </a:xfrm>
          <a:prstGeom prst="rect">
            <a:avLst/>
          </a:prstGeom>
        </p:spPr>
      </p:pic>
      <p:pic>
        <p:nvPicPr>
          <p:cNvPr id="2050" name="Picture 2" descr="C:\Documents and Settings\NewFields\My Documents\LAB\Fish\Sculpin\Sculpin 2.jpg"/>
          <p:cNvPicPr>
            <a:picLocks noChangeAspect="1" noChangeArrowheads="1"/>
          </p:cNvPicPr>
          <p:nvPr/>
        </p:nvPicPr>
        <p:blipFill>
          <a:blip r:embed="rId5" cstate="print"/>
          <a:srcRect t="35556" b="23333"/>
          <a:stretch>
            <a:fillRect/>
          </a:stretch>
        </p:blipFill>
        <p:spPr bwMode="auto">
          <a:xfrm>
            <a:off x="6324600" y="914400"/>
            <a:ext cx="2494990" cy="1371600"/>
          </a:xfrm>
          <a:prstGeom prst="rect">
            <a:avLst/>
          </a:prstGeom>
          <a:noFill/>
        </p:spPr>
      </p:pic>
      <p:pic>
        <p:nvPicPr>
          <p:cNvPr id="2051" name="Picture 3" descr="C:\Documents and Settings\NewFields\My Documents\My Pictures\BEST FISH\Picture 242.jpg"/>
          <p:cNvPicPr>
            <a:picLocks noChangeAspect="1" noChangeArrowheads="1"/>
          </p:cNvPicPr>
          <p:nvPr/>
        </p:nvPicPr>
        <p:blipFill>
          <a:blip r:embed="rId6" cstate="print"/>
          <a:srcRect l="8333" t="23333" r="17500" b="28889"/>
          <a:stretch>
            <a:fillRect/>
          </a:stretch>
        </p:blipFill>
        <p:spPr bwMode="auto">
          <a:xfrm>
            <a:off x="3048000" y="914400"/>
            <a:ext cx="3047999" cy="1371600"/>
          </a:xfrm>
          <a:prstGeom prst="rect">
            <a:avLst/>
          </a:prstGeom>
          <a:noFill/>
        </p:spPr>
      </p:pic>
    </p:spTree>
    <p:extLst>
      <p:ext uri="{BB962C8B-B14F-4D97-AF65-F5344CB8AC3E}">
        <p14:creationId xmlns:p14="http://schemas.microsoft.com/office/powerpoint/2010/main" val="185526047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Autofit/>
          </a:bodyPr>
          <a:lstStyle/>
          <a:p>
            <a:r>
              <a:rPr lang="en-US" sz="3200" dirty="0" smtClean="0"/>
              <a:t>Comparative Toxicity of Petroleum in Arctic, Subarctic and Temperate Regions</a:t>
            </a:r>
            <a:endParaRPr lang="en-US" sz="3200" dirty="0"/>
          </a:p>
        </p:txBody>
      </p:sp>
      <p:graphicFrame>
        <p:nvGraphicFramePr>
          <p:cNvPr id="4" name="Content Placeholder 3"/>
          <p:cNvGraphicFramePr>
            <a:graphicFrameLocks/>
          </p:cNvGraphicFramePr>
          <p:nvPr/>
        </p:nvGraphicFramePr>
        <p:xfrm>
          <a:off x="533400" y="1295400"/>
          <a:ext cx="8382000" cy="54102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514600" y="6324600"/>
            <a:ext cx="4191000" cy="369332"/>
          </a:xfrm>
          <a:prstGeom prst="rect">
            <a:avLst/>
          </a:prstGeom>
          <a:noFill/>
        </p:spPr>
        <p:txBody>
          <a:bodyPr wrap="square" rtlCol="0">
            <a:spAutoFit/>
          </a:bodyPr>
          <a:lstStyle/>
          <a:p>
            <a:r>
              <a:rPr lang="en-US" dirty="0" smtClean="0"/>
              <a:t>Red Bars show Arctic species response</a:t>
            </a:r>
            <a:endParaRPr lang="en-US" dirty="0"/>
          </a:p>
        </p:txBody>
      </p:sp>
    </p:spTree>
    <p:extLst>
      <p:ext uri="{BB962C8B-B14F-4D97-AF65-F5344CB8AC3E}">
        <p14:creationId xmlns:p14="http://schemas.microsoft.com/office/powerpoint/2010/main" val="288747095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Content Placeholder 5"/>
          <p:cNvSpPr>
            <a:spLocks noGrp="1"/>
          </p:cNvSpPr>
          <p:nvPr>
            <p:ph sz="half" idx="4294967295"/>
          </p:nvPr>
        </p:nvSpPr>
        <p:spPr>
          <a:xfrm>
            <a:off x="304800" y="4648200"/>
            <a:ext cx="8458200" cy="2133600"/>
          </a:xfrm>
        </p:spPr>
        <p:txBody>
          <a:bodyPr>
            <a:normAutofit/>
          </a:bodyPr>
          <a:lstStyle/>
          <a:p>
            <a:pPr>
              <a:buNone/>
            </a:pPr>
            <a:r>
              <a:rPr lang="en-US" sz="2800" dirty="0" smtClean="0"/>
              <a:t>Biodegradation of ANS crude oil measured by:</a:t>
            </a:r>
          </a:p>
          <a:p>
            <a:pPr marL="914400" lvl="1" indent="-457200">
              <a:buFont typeface="Arial" pitchFamily="34" charset="0"/>
              <a:buAutoNum type="arabicPeriod"/>
            </a:pPr>
            <a:r>
              <a:rPr lang="en-US" sz="2400" u="sng" dirty="0" err="1" smtClean="0"/>
              <a:t>Respirometry</a:t>
            </a:r>
            <a:r>
              <a:rPr lang="en-US" sz="2400" dirty="0" smtClean="0"/>
              <a:t> - oxygen consumption by microbes over time</a:t>
            </a:r>
          </a:p>
          <a:p>
            <a:pPr marL="914400" lvl="1" indent="-457200">
              <a:buAutoNum type="arabicPeriod"/>
            </a:pPr>
            <a:r>
              <a:rPr lang="en-US" sz="2400" u="sng" dirty="0" smtClean="0"/>
              <a:t>GC-MS analysis </a:t>
            </a:r>
            <a:r>
              <a:rPr lang="en-US" sz="2400" dirty="0" smtClean="0"/>
              <a:t>- disappearance of petroleum components over time</a:t>
            </a:r>
          </a:p>
          <a:p>
            <a:pPr marL="914400" lvl="1" indent="-457200">
              <a:buAutoNum type="arabicPeriod"/>
            </a:pPr>
            <a:endParaRPr lang="en-US" sz="2400" dirty="0" smtClean="0"/>
          </a:p>
        </p:txBody>
      </p:sp>
      <p:sp>
        <p:nvSpPr>
          <p:cNvPr id="24581" name="Text Box 5"/>
          <p:cNvSpPr txBox="1">
            <a:spLocks noChangeArrowheads="1"/>
          </p:cNvSpPr>
          <p:nvPr/>
        </p:nvSpPr>
        <p:spPr bwMode="auto">
          <a:xfrm>
            <a:off x="1981200" y="4126468"/>
            <a:ext cx="5943600" cy="369332"/>
          </a:xfrm>
          <a:prstGeom prst="rect">
            <a:avLst/>
          </a:prstGeom>
          <a:noFill/>
          <a:ln w="9525">
            <a:noFill/>
            <a:miter lim="800000"/>
            <a:headEnd/>
            <a:tailEnd/>
          </a:ln>
          <a:effectLst/>
        </p:spPr>
        <p:txBody>
          <a:bodyPr wrap="square">
            <a:spAutoFit/>
          </a:bodyPr>
          <a:lstStyle/>
          <a:p>
            <a:pPr>
              <a:spcBef>
                <a:spcPct val="50000"/>
              </a:spcBef>
            </a:pPr>
            <a:r>
              <a:rPr lang="en-US" dirty="0" smtClean="0"/>
              <a:t>Respirometer, located in a walk-in freezer in Barrow, AK</a:t>
            </a:r>
            <a:endParaRPr lang="en-US" dirty="0"/>
          </a:p>
        </p:txBody>
      </p:sp>
      <p:sp>
        <p:nvSpPr>
          <p:cNvPr id="6" name="Title 3"/>
          <p:cNvSpPr txBox="1">
            <a:spLocks/>
          </p:cNvSpPr>
          <p:nvPr/>
        </p:nvSpPr>
        <p:spPr>
          <a:xfrm>
            <a:off x="304800" y="0"/>
            <a:ext cx="8382000" cy="914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dirty="0" smtClean="0">
                <a:latin typeface="+mj-lt"/>
                <a:ea typeface="+mj-ea"/>
                <a:cs typeface="+mj-cs"/>
              </a:rPr>
              <a:t>Biodegradation of </a:t>
            </a:r>
            <a:r>
              <a:rPr kumimoji="0" lang="en-US" sz="3600" b="0" i="0" u="none" strike="noStrike" kern="1200" cap="none" spc="0" normalizeH="0" baseline="0" noProof="0" dirty="0" smtClean="0">
                <a:ln>
                  <a:noFill/>
                </a:ln>
                <a:solidFill>
                  <a:schemeClr val="tx1"/>
                </a:solidFill>
                <a:effectLst/>
                <a:uLnTx/>
                <a:uFillTx/>
                <a:latin typeface="+mj-lt"/>
                <a:ea typeface="+mj-ea"/>
                <a:cs typeface="+mj-cs"/>
              </a:rPr>
              <a:t>Dispersed Petroleum in Arctic</a:t>
            </a:r>
            <a:r>
              <a:rPr kumimoji="0" lang="en-US" sz="3600" b="0" i="0" u="none" strike="noStrike" kern="1200" cap="none" spc="0" normalizeH="0" noProof="0" dirty="0" smtClean="0">
                <a:ln>
                  <a:noFill/>
                </a:ln>
                <a:solidFill>
                  <a:schemeClr val="tx1"/>
                </a:solidFill>
                <a:effectLst/>
                <a:uLnTx/>
                <a:uFillTx/>
                <a:latin typeface="+mj-lt"/>
                <a:ea typeface="+mj-ea"/>
                <a:cs typeface="+mj-cs"/>
              </a:rPr>
              <a:t> </a:t>
            </a:r>
            <a:r>
              <a:rPr lang="en-US" sz="3600" dirty="0" smtClean="0">
                <a:latin typeface="+mj-lt"/>
                <a:ea typeface="+mj-ea"/>
                <a:cs typeface="+mj-cs"/>
              </a:rPr>
              <a:t>S</a:t>
            </a:r>
            <a:r>
              <a:rPr kumimoji="0" lang="en-US" sz="3600" b="0" i="0" u="none" strike="noStrike" kern="1200" cap="none" spc="0" normalizeH="0" noProof="0" dirty="0" err="1" smtClean="0">
                <a:ln>
                  <a:noFill/>
                </a:ln>
                <a:solidFill>
                  <a:schemeClr val="tx1"/>
                </a:solidFill>
                <a:effectLst/>
                <a:uLnTx/>
                <a:uFillTx/>
                <a:latin typeface="+mj-lt"/>
                <a:ea typeface="+mj-ea"/>
                <a:cs typeface="+mj-cs"/>
              </a:rPr>
              <a:t>eawater</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1026" name="Picture 2"/>
          <p:cNvPicPr>
            <a:picLocks noChangeAspect="1" noChangeArrowheads="1"/>
          </p:cNvPicPr>
          <p:nvPr/>
        </p:nvPicPr>
        <p:blipFill>
          <a:blip r:embed="rId3" cstate="print"/>
          <a:srcRect/>
          <a:stretch>
            <a:fillRect/>
          </a:stretch>
        </p:blipFill>
        <p:spPr bwMode="auto">
          <a:xfrm>
            <a:off x="2057400" y="1007880"/>
            <a:ext cx="5105400" cy="3183120"/>
          </a:xfrm>
          <a:prstGeom prst="rect">
            <a:avLst/>
          </a:prstGeom>
          <a:noFill/>
          <a:ln w="9525">
            <a:noFill/>
            <a:miter lim="800000"/>
            <a:headEnd/>
            <a:tailEnd/>
          </a:ln>
          <a:effectLst/>
        </p:spPr>
      </p:pic>
    </p:spTree>
    <p:extLst>
      <p:ext uri="{BB962C8B-B14F-4D97-AF65-F5344CB8AC3E}">
        <p14:creationId xmlns:p14="http://schemas.microsoft.com/office/powerpoint/2010/main" val="35997922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30 billion </a:t>
            </a:r>
            <a:r>
              <a:rPr lang="en-US" dirty="0" err="1" smtClean="0"/>
              <a:t>bbl</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90715" y="1600200"/>
            <a:ext cx="4962570" cy="4525963"/>
          </a:xfrm>
        </p:spPr>
      </p:pic>
      <p:sp>
        <p:nvSpPr>
          <p:cNvPr id="5" name="TextBox 4"/>
          <p:cNvSpPr txBox="1"/>
          <p:nvPr/>
        </p:nvSpPr>
        <p:spPr>
          <a:xfrm>
            <a:off x="1828800" y="6324600"/>
            <a:ext cx="3352800" cy="381000"/>
          </a:xfrm>
          <a:prstGeom prst="rect">
            <a:avLst/>
          </a:prstGeom>
          <a:noFill/>
        </p:spPr>
        <p:txBody>
          <a:bodyPr wrap="square" rtlCol="0">
            <a:spAutoFit/>
          </a:bodyPr>
          <a:lstStyle/>
          <a:p>
            <a:r>
              <a:rPr lang="en-US" dirty="0" smtClean="0"/>
              <a:t>NAS NRC April 2014</a:t>
            </a:r>
            <a:endParaRPr lang="en-US" dirty="0"/>
          </a:p>
        </p:txBody>
      </p:sp>
    </p:spTree>
    <p:extLst>
      <p:ext uri="{BB962C8B-B14F-4D97-AF65-F5344CB8AC3E}">
        <p14:creationId xmlns:p14="http://schemas.microsoft.com/office/powerpoint/2010/main" val="62589014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Content Placeholder 5"/>
          <p:cNvSpPr>
            <a:spLocks noGrp="1"/>
          </p:cNvSpPr>
          <p:nvPr>
            <p:ph sz="half" idx="4294967295"/>
          </p:nvPr>
        </p:nvSpPr>
        <p:spPr>
          <a:xfrm>
            <a:off x="304800" y="4648200"/>
            <a:ext cx="8610600" cy="2133600"/>
          </a:xfrm>
        </p:spPr>
        <p:txBody>
          <a:bodyPr>
            <a:normAutofit lnSpcReduction="10000"/>
          </a:bodyPr>
          <a:lstStyle/>
          <a:p>
            <a:pPr>
              <a:buNone/>
            </a:pPr>
            <a:r>
              <a:rPr lang="en-US" sz="2800" dirty="0" smtClean="0"/>
              <a:t>Assessing biodegradation of crude oil:</a:t>
            </a:r>
          </a:p>
          <a:p>
            <a:pPr marL="914400" lvl="1" indent="-457200">
              <a:buFont typeface="Arial" pitchFamily="34" charset="0"/>
              <a:buAutoNum type="arabicPeriod"/>
            </a:pPr>
            <a:r>
              <a:rPr lang="en-US" sz="2400" dirty="0" err="1" smtClean="0"/>
              <a:t>Respirometry</a:t>
            </a:r>
            <a:r>
              <a:rPr lang="en-US" sz="2400" dirty="0" smtClean="0"/>
              <a:t> - oxygen consumption by microbes</a:t>
            </a:r>
          </a:p>
          <a:p>
            <a:pPr marL="914400" lvl="1" indent="-457200">
              <a:buAutoNum type="arabicPeriod"/>
            </a:pPr>
            <a:r>
              <a:rPr lang="en-US" sz="2400" dirty="0" smtClean="0"/>
              <a:t>GC-MS analysis - disappearance of petroleum</a:t>
            </a:r>
          </a:p>
          <a:p>
            <a:pPr marL="914400" lvl="1" indent="-457200">
              <a:buAutoNum type="arabicPeriod"/>
            </a:pPr>
            <a:r>
              <a:rPr lang="en-US" sz="2400" dirty="0" smtClean="0"/>
              <a:t>Microbiology – Cutting edge methods for detection of oil degrading bacteria and genes</a:t>
            </a:r>
          </a:p>
          <a:p>
            <a:pPr marL="914400" lvl="1" indent="-457200">
              <a:buAutoNum type="arabicPeriod"/>
            </a:pPr>
            <a:endParaRPr lang="en-US" sz="2400" dirty="0" smtClean="0"/>
          </a:p>
        </p:txBody>
      </p:sp>
      <p:sp>
        <p:nvSpPr>
          <p:cNvPr id="24581" name="Text Box 5"/>
          <p:cNvSpPr txBox="1">
            <a:spLocks noChangeArrowheads="1"/>
          </p:cNvSpPr>
          <p:nvPr/>
        </p:nvSpPr>
        <p:spPr bwMode="auto">
          <a:xfrm>
            <a:off x="228600" y="4191000"/>
            <a:ext cx="5943600" cy="369332"/>
          </a:xfrm>
          <a:prstGeom prst="rect">
            <a:avLst/>
          </a:prstGeom>
          <a:noFill/>
          <a:ln w="9525">
            <a:noFill/>
            <a:miter lim="800000"/>
            <a:headEnd/>
            <a:tailEnd/>
          </a:ln>
          <a:effectLst/>
        </p:spPr>
        <p:txBody>
          <a:bodyPr wrap="square">
            <a:spAutoFit/>
          </a:bodyPr>
          <a:lstStyle/>
          <a:p>
            <a:pPr>
              <a:spcBef>
                <a:spcPct val="50000"/>
              </a:spcBef>
            </a:pPr>
            <a:r>
              <a:rPr lang="en-US" dirty="0" smtClean="0"/>
              <a:t>Respirometer, located in a walk-in freezer in Barrow, AK</a:t>
            </a:r>
            <a:endParaRPr lang="en-US" dirty="0"/>
          </a:p>
        </p:txBody>
      </p:sp>
      <p:sp>
        <p:nvSpPr>
          <p:cNvPr id="6" name="Title 3"/>
          <p:cNvSpPr txBox="1">
            <a:spLocks/>
          </p:cNvSpPr>
          <p:nvPr/>
        </p:nvSpPr>
        <p:spPr>
          <a:xfrm>
            <a:off x="152400" y="0"/>
            <a:ext cx="8839200" cy="914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smtClean="0">
                <a:latin typeface="+mj-lt"/>
                <a:ea typeface="+mj-ea"/>
                <a:cs typeface="+mj-cs"/>
              </a:rPr>
              <a:t>Biodegradation of </a:t>
            </a:r>
            <a:r>
              <a:rPr kumimoji="0" lang="en-US" sz="2800" b="0" i="0" u="none" strike="noStrike" kern="1200" cap="none" spc="0" normalizeH="0" baseline="0" noProof="0" dirty="0" smtClean="0">
                <a:ln>
                  <a:noFill/>
                </a:ln>
                <a:solidFill>
                  <a:schemeClr val="tx1"/>
                </a:solidFill>
                <a:effectLst/>
                <a:uLnTx/>
                <a:uFillTx/>
                <a:latin typeface="+mj-lt"/>
                <a:ea typeface="+mj-ea"/>
                <a:cs typeface="+mj-cs"/>
              </a:rPr>
              <a:t>Dispersed Petroleum in Arctic</a:t>
            </a:r>
            <a:r>
              <a:rPr kumimoji="0" lang="en-US" sz="2800" b="0" i="0" u="none" strike="noStrike" kern="1200" cap="none" spc="0" normalizeH="0" noProof="0" dirty="0" smtClean="0">
                <a:ln>
                  <a:noFill/>
                </a:ln>
                <a:solidFill>
                  <a:schemeClr val="tx1"/>
                </a:solidFill>
                <a:effectLst/>
                <a:uLnTx/>
                <a:uFillTx/>
                <a:latin typeface="+mj-lt"/>
                <a:ea typeface="+mj-ea"/>
                <a:cs typeface="+mj-cs"/>
              </a:rPr>
              <a:t> </a:t>
            </a:r>
            <a:r>
              <a:rPr lang="en-US" sz="2800" dirty="0" smtClean="0">
                <a:latin typeface="+mj-lt"/>
                <a:ea typeface="+mj-ea"/>
                <a:cs typeface="+mj-cs"/>
              </a:rPr>
              <a:t>S</a:t>
            </a:r>
            <a:r>
              <a:rPr kumimoji="0" lang="en-US" sz="2800" b="0" i="0" u="none" strike="noStrike" kern="1200" cap="none" spc="0" normalizeH="0" noProof="0" dirty="0" err="1" smtClean="0">
                <a:ln>
                  <a:noFill/>
                </a:ln>
                <a:solidFill>
                  <a:schemeClr val="tx1"/>
                </a:solidFill>
                <a:effectLst/>
                <a:uLnTx/>
                <a:uFillTx/>
                <a:latin typeface="+mj-lt"/>
                <a:ea typeface="+mj-ea"/>
                <a:cs typeface="+mj-cs"/>
              </a:rPr>
              <a:t>eawater</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1026" name="Picture 2"/>
          <p:cNvPicPr>
            <a:picLocks noChangeAspect="1" noChangeArrowheads="1"/>
          </p:cNvPicPr>
          <p:nvPr/>
        </p:nvPicPr>
        <p:blipFill>
          <a:blip r:embed="rId3" cstate="print"/>
          <a:srcRect/>
          <a:stretch>
            <a:fillRect/>
          </a:stretch>
        </p:blipFill>
        <p:spPr bwMode="auto">
          <a:xfrm>
            <a:off x="304800" y="1066800"/>
            <a:ext cx="4888681" cy="3048000"/>
          </a:xfrm>
          <a:prstGeom prst="rect">
            <a:avLst/>
          </a:prstGeom>
          <a:noFill/>
          <a:ln w="9525">
            <a:noFill/>
            <a:miter lim="800000"/>
            <a:headEnd/>
            <a:tailEnd/>
          </a:ln>
          <a:effectLst/>
        </p:spPr>
      </p:pic>
      <p:pic>
        <p:nvPicPr>
          <p:cNvPr id="7" name="Picture 6"/>
          <p:cNvPicPr>
            <a:picLocks noChangeAspect="1"/>
          </p:cNvPicPr>
          <p:nvPr/>
        </p:nvPicPr>
        <p:blipFill>
          <a:blip r:embed="rId4" cstate="print"/>
          <a:stretch>
            <a:fillRect/>
          </a:stretch>
        </p:blipFill>
        <p:spPr>
          <a:xfrm>
            <a:off x="5410200" y="838200"/>
            <a:ext cx="1752600" cy="1371385"/>
          </a:xfrm>
          <a:prstGeom prst="rect">
            <a:avLst/>
          </a:prstGeom>
        </p:spPr>
      </p:pic>
      <p:pic>
        <p:nvPicPr>
          <p:cNvPr id="10" name="Picture 4"/>
          <p:cNvPicPr>
            <a:picLocks noChangeAspect="1" noChangeArrowheads="1"/>
          </p:cNvPicPr>
          <p:nvPr/>
        </p:nvPicPr>
        <p:blipFill>
          <a:blip r:embed="rId5" cstate="print"/>
          <a:srcRect/>
          <a:stretch>
            <a:fillRect/>
          </a:stretch>
        </p:blipFill>
        <p:spPr bwMode="auto">
          <a:xfrm>
            <a:off x="6096000" y="2209800"/>
            <a:ext cx="2816423" cy="1900237"/>
          </a:xfrm>
          <a:prstGeom prst="rect">
            <a:avLst/>
          </a:prstGeom>
          <a:noFill/>
          <a:ln w="9525">
            <a:noFill/>
            <a:miter lim="800000"/>
            <a:headEnd/>
            <a:tailEnd/>
          </a:ln>
          <a:effectLst/>
        </p:spPr>
      </p:pic>
      <p:pic>
        <p:nvPicPr>
          <p:cNvPr id="9" name="Content Placeholder 6" descr="C:\Users\Mary-Cathrine Leewis\Desktop\OU documents\Cy5_062109_DJS1a.jpg"/>
          <p:cNvPicPr>
            <a:picLocks noChangeAspect="1" noChangeArrowheads="1"/>
          </p:cNvPicPr>
          <p:nvPr/>
        </p:nvPicPr>
        <p:blipFill>
          <a:blip r:embed="rId6" cstate="print"/>
          <a:srcRect l="6923" t="42212" r="66782" b="49586"/>
          <a:stretch>
            <a:fillRect/>
          </a:stretch>
        </p:blipFill>
        <p:spPr bwMode="auto">
          <a:xfrm>
            <a:off x="7525234" y="4191000"/>
            <a:ext cx="1466365" cy="1600200"/>
          </a:xfrm>
          <a:prstGeom prst="rect">
            <a:avLst/>
          </a:prstGeom>
          <a:noFill/>
          <a:ln w="9525">
            <a:noFill/>
            <a:miter lim="800000"/>
            <a:headEnd/>
            <a:tailEnd/>
          </a:ln>
        </p:spPr>
      </p:pic>
    </p:spTree>
    <p:extLst>
      <p:ext uri="{BB962C8B-B14F-4D97-AF65-F5344CB8AC3E}">
        <p14:creationId xmlns:p14="http://schemas.microsoft.com/office/powerpoint/2010/main" val="143039106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Biodegradation of Petroleum and Dispersed Petroleum - Arctic Conditions</a:t>
            </a:r>
            <a:endParaRPr lang="en-US" sz="3200"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1930400" y="1447800"/>
            <a:ext cx="6096000" cy="4572000"/>
          </a:xfrm>
          <a:prstGeom prst="rect">
            <a:avLst/>
          </a:prstGeom>
          <a:noFill/>
          <a:ln w="9525">
            <a:noFill/>
            <a:miter lim="800000"/>
            <a:headEnd/>
            <a:tailEnd/>
          </a:ln>
          <a:effectLst/>
        </p:spPr>
      </p:pic>
      <p:sp>
        <p:nvSpPr>
          <p:cNvPr id="7" name="TextBox 6"/>
          <p:cNvSpPr txBox="1"/>
          <p:nvPr/>
        </p:nvSpPr>
        <p:spPr>
          <a:xfrm>
            <a:off x="533400" y="2743200"/>
            <a:ext cx="1447800" cy="1815882"/>
          </a:xfrm>
          <a:prstGeom prst="rect">
            <a:avLst/>
          </a:prstGeom>
          <a:solidFill>
            <a:srgbClr val="D0D8E8"/>
          </a:solidFill>
          <a:ln w="12700">
            <a:solidFill>
              <a:schemeClr val="tx1"/>
            </a:solidFill>
          </a:ln>
        </p:spPr>
        <p:txBody>
          <a:bodyPr wrap="square" rtlCol="0">
            <a:spAutoFit/>
          </a:bodyPr>
          <a:lstStyle/>
          <a:p>
            <a:r>
              <a:rPr lang="en-US" sz="1400" dirty="0" smtClean="0"/>
              <a:t>Respirometry loss  estimates total oil while GCMS loss is for hydrocarbon compounds measured by GCMS</a:t>
            </a:r>
            <a:endParaRPr lang="en-US" sz="1400" dirty="0"/>
          </a:p>
        </p:txBody>
      </p:sp>
    </p:spTree>
    <p:extLst>
      <p:ext uri="{BB962C8B-B14F-4D97-AF65-F5344CB8AC3E}">
        <p14:creationId xmlns:p14="http://schemas.microsoft.com/office/powerpoint/2010/main" val="256470721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dirty="0" smtClean="0"/>
              <a:t>Respirometry Consumption of Oxygen </a:t>
            </a:r>
            <a:endParaRPr lang="en-US" dirty="0"/>
          </a:p>
        </p:txBody>
      </p:sp>
      <p:graphicFrame>
        <p:nvGraphicFramePr>
          <p:cNvPr id="4" name="Content Placeholder 3"/>
          <p:cNvGraphicFramePr>
            <a:graphicFrameLocks noGrp="1"/>
          </p:cNvGraphicFramePr>
          <p:nvPr>
            <p:ph idx="1"/>
          </p:nvPr>
        </p:nvGraphicFramePr>
        <p:xfrm>
          <a:off x="2209800" y="1600201"/>
          <a:ext cx="6477000" cy="37338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685800" y="2438400"/>
            <a:ext cx="1219200" cy="2246769"/>
          </a:xfrm>
          <a:prstGeom prst="rect">
            <a:avLst/>
          </a:prstGeom>
          <a:solidFill>
            <a:srgbClr val="D0D8E8"/>
          </a:solidFill>
          <a:ln w="12700">
            <a:solidFill>
              <a:schemeClr val="tx1"/>
            </a:solidFill>
          </a:ln>
        </p:spPr>
        <p:txBody>
          <a:bodyPr wrap="square" rtlCol="0">
            <a:spAutoFit/>
          </a:bodyPr>
          <a:lstStyle/>
          <a:p>
            <a:r>
              <a:rPr lang="en-US" sz="1400" dirty="0" smtClean="0"/>
              <a:t>Weathered crude oil in the presence of dispersant uses more oxygen, indicating greater biogenic activity.</a:t>
            </a:r>
            <a:endParaRPr lang="en-US" sz="1400" dirty="0"/>
          </a:p>
        </p:txBody>
      </p:sp>
    </p:spTree>
    <p:extLst>
      <p:ext uri="{BB962C8B-B14F-4D97-AF65-F5344CB8AC3E}">
        <p14:creationId xmlns:p14="http://schemas.microsoft.com/office/powerpoint/2010/main" val="218861679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600200"/>
          </a:xfrm>
        </p:spPr>
        <p:txBody>
          <a:bodyPr>
            <a:noAutofit/>
          </a:bodyPr>
          <a:lstStyle/>
          <a:p>
            <a:r>
              <a:rPr lang="en-US" sz="3200" dirty="0" smtClean="0"/>
              <a:t>Biodegradation of Petroleum and Dispersed Petroleum - Arctic Conditions (after 57 days in incubator) Measured by GCMS</a:t>
            </a:r>
            <a:endParaRPr lang="en-US" sz="3200" dirty="0"/>
          </a:p>
        </p:txBody>
      </p:sp>
      <p:pic>
        <p:nvPicPr>
          <p:cNvPr id="4" name="Picture 5"/>
          <p:cNvPicPr>
            <a:picLocks noGrp="1" noChangeAspect="1" noChangeArrowheads="1"/>
          </p:cNvPicPr>
          <p:nvPr>
            <p:ph idx="1"/>
          </p:nvPr>
        </p:nvPicPr>
        <p:blipFill>
          <a:blip r:embed="rId2" cstate="print"/>
          <a:srcRect/>
          <a:stretch>
            <a:fillRect/>
          </a:stretch>
        </p:blipFill>
        <p:spPr bwMode="auto">
          <a:xfrm>
            <a:off x="773125" y="2438400"/>
            <a:ext cx="7923672" cy="2971800"/>
          </a:xfrm>
          <a:prstGeom prst="rect">
            <a:avLst/>
          </a:prstGeom>
          <a:solidFill>
            <a:srgbClr val="D0D8E8"/>
          </a:solidFill>
          <a:ln w="9525">
            <a:solidFill>
              <a:srgbClr val="385D8A"/>
            </a:solidFill>
            <a:miter lim="800000"/>
            <a:headEnd/>
            <a:tailEnd/>
          </a:ln>
          <a:effectLst/>
        </p:spPr>
      </p:pic>
      <p:sp>
        <p:nvSpPr>
          <p:cNvPr id="5" name="Rectangle 4"/>
          <p:cNvSpPr/>
          <p:nvPr/>
        </p:nvSpPr>
        <p:spPr>
          <a:xfrm>
            <a:off x="7162800" y="2438400"/>
            <a:ext cx="1524000" cy="2971800"/>
          </a:xfrm>
          <a:prstGeom prst="rect">
            <a:avLst/>
          </a:prstGeom>
          <a:noFill/>
          <a:ln>
            <a:solidFill>
              <a:srgbClr val="C00000">
                <a:alpha val="4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311833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310" y="1078230"/>
            <a:ext cx="7993380" cy="4701540"/>
          </a:xfrm>
          <a:prstGeom prst="rect">
            <a:avLst/>
          </a:prstGeom>
        </p:spPr>
      </p:pic>
    </p:spTree>
    <p:extLst>
      <p:ext uri="{BB962C8B-B14F-4D97-AF65-F5344CB8AC3E}">
        <p14:creationId xmlns:p14="http://schemas.microsoft.com/office/powerpoint/2010/main" val="365034793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180" y="693420"/>
            <a:ext cx="6263640" cy="5471160"/>
          </a:xfrm>
          <a:prstGeom prst="rect">
            <a:avLst/>
          </a:prstGeom>
        </p:spPr>
      </p:pic>
    </p:spTree>
    <p:extLst>
      <p:ext uri="{BB962C8B-B14F-4D97-AF65-F5344CB8AC3E}">
        <p14:creationId xmlns:p14="http://schemas.microsoft.com/office/powerpoint/2010/main" val="96031044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760" y="1009650"/>
            <a:ext cx="6126480" cy="4838700"/>
          </a:xfrm>
          <a:prstGeom prst="rect">
            <a:avLst/>
          </a:prstGeom>
        </p:spPr>
      </p:pic>
    </p:spTree>
    <p:extLst>
      <p:ext uri="{BB962C8B-B14F-4D97-AF65-F5344CB8AC3E}">
        <p14:creationId xmlns:p14="http://schemas.microsoft.com/office/powerpoint/2010/main" val="135071119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America's Arctic university</a:t>
            </a:r>
          </a:p>
        </p:txBody>
      </p:sp>
      <p:sp>
        <p:nvSpPr>
          <p:cNvPr id="3" name="Content Placeholder 2"/>
          <p:cNvSpPr>
            <a:spLocks noGrp="1"/>
          </p:cNvSpPr>
          <p:nvPr>
            <p:ph idx="1"/>
          </p:nvPr>
        </p:nvSpPr>
        <p:spPr/>
        <p:txBody>
          <a:bodyPr>
            <a:normAutofit fontScale="85000" lnSpcReduction="10000"/>
          </a:bodyPr>
          <a:lstStyle/>
          <a:p>
            <a:pPr marL="0" indent="0">
              <a:buNone/>
            </a:pPr>
            <a:r>
              <a:rPr lang="en-US" dirty="0"/>
              <a:t>	</a:t>
            </a:r>
            <a:r>
              <a:rPr lang="en-US" dirty="0" smtClean="0"/>
              <a:t>UAF </a:t>
            </a:r>
            <a:r>
              <a:rPr lang="en-US" dirty="0"/>
              <a:t>is leading the effort with University of Washington, Brigham Young University, and Rensselaer Polytechnic Institute to establish an Industry/University Cooperative Research Center (I/UCRC</a:t>
            </a:r>
            <a:r>
              <a:rPr lang="en-US" dirty="0" smtClean="0"/>
              <a:t>).</a:t>
            </a:r>
          </a:p>
          <a:p>
            <a:pPr marL="0" indent="0">
              <a:buNone/>
            </a:pPr>
            <a:r>
              <a:rPr lang="en-US" dirty="0" smtClean="0"/>
              <a:t>	If </a:t>
            </a:r>
            <a:r>
              <a:rPr lang="en-US" dirty="0"/>
              <a:t>funded by National Science Foundation (NSF), will begin this five year program with a focus on oil-spill related research and education. </a:t>
            </a:r>
            <a:endParaRPr lang="en-US" dirty="0" smtClean="0"/>
          </a:p>
          <a:p>
            <a:pPr marL="0" indent="0">
              <a:buNone/>
            </a:pPr>
            <a:r>
              <a:rPr lang="en-US" dirty="0" smtClean="0"/>
              <a:t>	The </a:t>
            </a:r>
            <a:r>
              <a:rPr lang="en-US" dirty="0"/>
              <a:t>NSF I/UCRC program was designed to foster research relationships between industrial and academic partners, focusing on directly applicable science and technology solutions for a given industry. </a:t>
            </a:r>
          </a:p>
        </p:txBody>
      </p:sp>
    </p:spTree>
    <p:extLst>
      <p:ext uri="{BB962C8B-B14F-4D97-AF65-F5344CB8AC3E}">
        <p14:creationId xmlns:p14="http://schemas.microsoft.com/office/powerpoint/2010/main" val="355135487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UAF Research Expertise</a:t>
            </a:r>
            <a:endParaRPr lang="en-US" dirty="0"/>
          </a:p>
        </p:txBody>
      </p:sp>
      <p:sp>
        <p:nvSpPr>
          <p:cNvPr id="3" name="Content Placeholder 2"/>
          <p:cNvSpPr>
            <a:spLocks noGrp="1"/>
          </p:cNvSpPr>
          <p:nvPr>
            <p:ph idx="1"/>
          </p:nvPr>
        </p:nvSpPr>
        <p:spPr/>
        <p:txBody>
          <a:bodyPr/>
          <a:lstStyle/>
          <a:p>
            <a:r>
              <a:rPr lang="en-US" dirty="0" smtClean="0"/>
              <a:t>Projects in progress, or</a:t>
            </a:r>
          </a:p>
          <a:p>
            <a:r>
              <a:rPr lang="en-US" dirty="0" smtClean="0"/>
              <a:t>Proposed </a:t>
            </a:r>
            <a:endParaRPr lang="en-US" dirty="0"/>
          </a:p>
        </p:txBody>
      </p:sp>
    </p:spTree>
    <p:extLst>
      <p:ext uri="{BB962C8B-B14F-4D97-AF65-F5344CB8AC3E}">
        <p14:creationId xmlns:p14="http://schemas.microsoft.com/office/powerpoint/2010/main" val="173175243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descr="P5130078.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898775"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5" descr="P513005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8775" y="0"/>
            <a:ext cx="3206750"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6" descr="P727005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08700" y="0"/>
            <a:ext cx="3035300"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a:cxnSpLocks noChangeShapeType="1"/>
          </p:cNvCxnSpPr>
          <p:nvPr/>
        </p:nvCxnSpPr>
        <p:spPr bwMode="auto">
          <a:xfrm>
            <a:off x="0" y="2101850"/>
            <a:ext cx="9144000" cy="1588"/>
          </a:xfrm>
          <a:prstGeom prst="line">
            <a:avLst/>
          </a:prstGeom>
          <a:noFill/>
          <a:ln w="508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 name="Straight Connector 10"/>
          <p:cNvCxnSpPr/>
          <p:nvPr/>
        </p:nvCxnSpPr>
        <p:spPr>
          <a:xfrm rot="5400000" flipH="1" flipV="1">
            <a:off x="5056982" y="1048543"/>
            <a:ext cx="2101850" cy="4763"/>
          </a:xfrm>
          <a:prstGeom prst="line">
            <a:avLst/>
          </a:prstGeom>
          <a:ln w="50800"/>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flipH="1" flipV="1">
            <a:off x="1851025" y="1047750"/>
            <a:ext cx="2101850" cy="6350"/>
          </a:xfrm>
          <a:prstGeom prst="line">
            <a:avLst/>
          </a:prstGeom>
          <a:ln w="50800"/>
          <a:effectLst/>
        </p:spPr>
        <p:style>
          <a:lnRef idx="2">
            <a:schemeClr val="accent1"/>
          </a:lnRef>
          <a:fillRef idx="0">
            <a:schemeClr val="accent1"/>
          </a:fillRef>
          <a:effectRef idx="1">
            <a:schemeClr val="accent1"/>
          </a:effectRef>
          <a:fontRef idx="minor">
            <a:schemeClr val="tx1"/>
          </a:fontRef>
        </p:style>
      </p:cxnSp>
      <p:sp>
        <p:nvSpPr>
          <p:cNvPr id="5128" name="Rectangle 16"/>
          <p:cNvSpPr>
            <a:spLocks noChangeArrowheads="1"/>
          </p:cNvSpPr>
          <p:nvPr/>
        </p:nvSpPr>
        <p:spPr bwMode="auto">
          <a:xfrm>
            <a:off x="304800" y="2495550"/>
            <a:ext cx="8534400" cy="3108325"/>
          </a:xfrm>
          <a:prstGeom prst="rect">
            <a:avLst/>
          </a:prstGeom>
          <a:gradFill rotWithShape="1">
            <a:gsLst>
              <a:gs pos="0">
                <a:srgbClr val="FFFFFF"/>
              </a:gs>
              <a:gs pos="64999">
                <a:srgbClr val="FFFFFF"/>
              </a:gs>
              <a:gs pos="100000">
                <a:srgbClr val="FFFFFF"/>
              </a:gs>
            </a:gsLst>
            <a:lin ang="5400000" scaled="1"/>
          </a:gradFill>
          <a:ln w="9525">
            <a:solidFill>
              <a:srgbClr val="F9F9F9"/>
            </a:solidFill>
            <a:miter lim="800000"/>
            <a:headEnd/>
            <a:tailEnd/>
          </a:ln>
          <a:effectLst>
            <a:outerShdw dist="20000" dir="5400000" rotWithShape="0">
              <a:srgbClr val="808080">
                <a:alpha val="37999"/>
              </a:srgbClr>
            </a:outerShdw>
          </a:effectLst>
        </p:spPr>
        <p:txBody>
          <a:bodyPr>
            <a:spAutoFit/>
          </a:bodyPr>
          <a:lstStyle/>
          <a:p>
            <a:pPr>
              <a:defRPr/>
            </a:pPr>
            <a:r>
              <a:rPr lang="en-US" sz="2400">
                <a:solidFill>
                  <a:srgbClr val="000000"/>
                </a:solidFill>
                <a:latin typeface="Arial Black" pitchFamily="-32" charset="0"/>
                <a:ea typeface="ＭＳ Ｐゴシック" charset="-128"/>
                <a:cs typeface="+mn-cs"/>
              </a:rPr>
              <a:t>SFOS/UAF Autonomous Remote Technology lab</a:t>
            </a:r>
          </a:p>
          <a:p>
            <a:pPr>
              <a:defRPr/>
            </a:pPr>
            <a:endParaRPr lang="en-US">
              <a:solidFill>
                <a:srgbClr val="000000"/>
              </a:solidFill>
              <a:latin typeface="Arial Black" pitchFamily="-32" charset="0"/>
              <a:ea typeface="ＭＳ Ｐゴシック" charset="-128"/>
              <a:cs typeface="+mn-cs"/>
            </a:endParaRPr>
          </a:p>
          <a:p>
            <a:pPr>
              <a:defRPr/>
            </a:pPr>
            <a:r>
              <a:rPr lang="en-US" sz="1600">
                <a:solidFill>
                  <a:srgbClr val="000000"/>
                </a:solidFill>
                <a:ea typeface="ＭＳ Ｐゴシック" charset="-128"/>
                <a:cs typeface="Arial" charset="0"/>
              </a:rPr>
              <a:t>Operates  three Webb Slocum Autonomous Underwater  Vehicles (AUV) gliders</a:t>
            </a:r>
          </a:p>
          <a:p>
            <a:pPr>
              <a:defRPr/>
            </a:pPr>
            <a:endParaRPr lang="en-US" sz="1600">
              <a:solidFill>
                <a:srgbClr val="000000"/>
              </a:solidFill>
              <a:ea typeface="ＭＳ Ｐゴシック" charset="-128"/>
              <a:cs typeface="Arial" charset="0"/>
            </a:endParaRPr>
          </a:p>
          <a:p>
            <a:pPr>
              <a:defRPr/>
            </a:pPr>
            <a:r>
              <a:rPr lang="en-US" sz="1600">
                <a:solidFill>
                  <a:srgbClr val="000000"/>
                </a:solidFill>
                <a:ea typeface="ＭＳ Ｐゴシック" charset="-128"/>
                <a:cs typeface="Arial" charset="0"/>
              </a:rPr>
              <a:t>Non-propelled, autonomous,  quiet, low-power, long-endurance specific AUV </a:t>
            </a:r>
            <a:r>
              <a:rPr lang="en-US" sz="1600">
                <a:solidFill>
                  <a:srgbClr val="000000"/>
                </a:solidFill>
                <a:ea typeface="ＭＳ Ｐゴシック" charset="-128"/>
                <a:cs typeface="Arial" charset="0"/>
                <a:sym typeface="Wingdings" charset="2"/>
              </a:rPr>
              <a:t> </a:t>
            </a:r>
          </a:p>
          <a:p>
            <a:pPr>
              <a:defRPr/>
            </a:pPr>
            <a:r>
              <a:rPr lang="en-US" sz="1600">
                <a:solidFill>
                  <a:srgbClr val="000000"/>
                </a:solidFill>
                <a:ea typeface="ＭＳ Ｐゴシック" charset="-128"/>
                <a:cs typeface="Arial" charset="0"/>
                <a:sym typeface="Wingdings" charset="2"/>
              </a:rPr>
              <a:t>up to ~ 3 month missions using lithium batteries</a:t>
            </a:r>
            <a:endParaRPr lang="en-US" sz="1600">
              <a:solidFill>
                <a:srgbClr val="000000"/>
              </a:solidFill>
              <a:ea typeface="ＭＳ Ｐゴシック" charset="-128"/>
              <a:cs typeface="Arial" charset="0"/>
            </a:endParaRPr>
          </a:p>
          <a:p>
            <a:pPr>
              <a:defRPr/>
            </a:pPr>
            <a:endParaRPr lang="en-US" sz="1600">
              <a:solidFill>
                <a:srgbClr val="000000"/>
              </a:solidFill>
              <a:ea typeface="ＭＳ Ｐゴシック" charset="-128"/>
              <a:cs typeface="Arial" charset="0"/>
            </a:endParaRPr>
          </a:p>
          <a:p>
            <a:pPr>
              <a:defRPr/>
            </a:pPr>
            <a:r>
              <a:rPr lang="en-US" sz="1600">
                <a:solidFill>
                  <a:srgbClr val="000000"/>
                </a:solidFill>
                <a:ea typeface="ＭＳ Ｐゴシック" charset="-128"/>
                <a:cs typeface="Arial" charset="0"/>
              </a:rPr>
              <a:t>Two-way real-time Iridium satellite communication </a:t>
            </a:r>
            <a:r>
              <a:rPr lang="en-US" sz="1600">
                <a:solidFill>
                  <a:srgbClr val="000000"/>
                </a:solidFill>
                <a:ea typeface="ＭＳ Ｐゴシック" charset="-128"/>
                <a:cs typeface="Arial" charset="0"/>
                <a:sym typeface="Wingdings" charset="2"/>
              </a:rPr>
              <a:t> mission change on the fly +  relay data to scientists, numerical  models and decision makers</a:t>
            </a:r>
          </a:p>
          <a:p>
            <a:pPr>
              <a:defRPr/>
            </a:pPr>
            <a:endParaRPr lang="en-US" sz="1600">
              <a:solidFill>
                <a:srgbClr val="000000"/>
              </a:solidFill>
              <a:ea typeface="ＭＳ Ｐゴシック" charset="-128"/>
              <a:cs typeface="Arial" charset="0"/>
              <a:sym typeface="Wingdings" charset="2"/>
            </a:endParaRPr>
          </a:p>
          <a:p>
            <a:pPr>
              <a:defRPr/>
            </a:pPr>
            <a:r>
              <a:rPr lang="en-US" sz="1600">
                <a:solidFill>
                  <a:srgbClr val="000000"/>
                </a:solidFill>
                <a:ea typeface="ＭＳ Ｐゴシック" charset="-128"/>
                <a:cs typeface="Arial" charset="0"/>
                <a:sym typeface="Wingdings" charset="2"/>
              </a:rPr>
              <a:t>Unique, high-resolution (vertical and horizontal) surface-to-bottom data coverage</a:t>
            </a:r>
            <a:endParaRPr lang="en-US" sz="1600">
              <a:solidFill>
                <a:srgbClr val="000000"/>
              </a:solidFill>
              <a:ea typeface="ＭＳ Ｐゴシック" charset="-128"/>
              <a:cs typeface="Arial" charset="0"/>
            </a:endParaRPr>
          </a:p>
        </p:txBody>
      </p:sp>
    </p:spTree>
    <p:extLst>
      <p:ext uri="{BB962C8B-B14F-4D97-AF65-F5344CB8AC3E}">
        <p14:creationId xmlns:p14="http://schemas.microsoft.com/office/powerpoint/2010/main" val="362187880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Not?</a:t>
            </a:r>
            <a:endParaRPr lang="en-US" dirty="0"/>
          </a:p>
        </p:txBody>
      </p:sp>
      <p:pic>
        <p:nvPicPr>
          <p:cNvPr id="5122" name="Picture 2" descr="C:\Users\Bob\AppData\Local\Microsoft\Windows\Temporary Internet Files\Content.IE5\IW62WB6B\MC900441902[1].wm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90800" y="1371599"/>
            <a:ext cx="3276600" cy="3871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72991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3" descr="Chukchi_2010-glider-labels.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441325"/>
            <a:ext cx="45942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TextBox 2"/>
          <p:cNvSpPr txBox="1">
            <a:spLocks noChangeArrowheads="1"/>
          </p:cNvSpPr>
          <p:nvPr/>
        </p:nvSpPr>
        <p:spPr bwMode="auto">
          <a:xfrm>
            <a:off x="685800" y="4543425"/>
            <a:ext cx="80137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r>
              <a:rPr lang="en-US" sz="1600"/>
              <a:t>2010 deployment show that the AUVs are able to successfully navigate large portions of the Chukchi Sea, including offshore lease patches for months at a time</a:t>
            </a:r>
          </a:p>
          <a:p>
            <a:endParaRPr lang="en-US" sz="1600"/>
          </a:p>
          <a:p>
            <a:r>
              <a:rPr lang="en-US" sz="1600"/>
              <a:t>UAF is the only academic entity operating gliders (and HF radar) in the Arctic - Unique capability</a:t>
            </a:r>
          </a:p>
        </p:txBody>
      </p:sp>
      <p:pic>
        <p:nvPicPr>
          <p:cNvPr id="10243" name="Picture 4" descr="Chukchi_g159_scatte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911225"/>
            <a:ext cx="3662363"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2624896"/>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29200" y="457200"/>
            <a:ext cx="4114800" cy="5016500"/>
          </a:xfrm>
          <a:prstGeom prst="rect">
            <a:avLst/>
          </a:prstGeom>
          <a:noFill/>
        </p:spPr>
        <p:txBody>
          <a:bodyPr>
            <a:spAutoFit/>
          </a:bodyPr>
          <a:lstStyle/>
          <a:p>
            <a:pPr>
              <a:defRPr/>
            </a:pPr>
            <a:r>
              <a:rPr lang="en-US" sz="1600" dirty="0">
                <a:latin typeface="+mj-lt"/>
                <a:ea typeface="+mn-ea"/>
                <a:cs typeface="Arial"/>
              </a:rPr>
              <a:t>Coastal Radars map surface (upper 1 m) currents:</a:t>
            </a:r>
          </a:p>
          <a:p>
            <a:pPr>
              <a:defRPr/>
            </a:pPr>
            <a:endParaRPr lang="en-US" sz="1600" dirty="0">
              <a:latin typeface="Arial"/>
              <a:ea typeface="+mn-ea"/>
              <a:cs typeface="Arial"/>
            </a:endParaRPr>
          </a:p>
          <a:p>
            <a:pPr>
              <a:defRPr/>
            </a:pPr>
            <a:r>
              <a:rPr lang="en-US" sz="1600" dirty="0">
                <a:latin typeface="Arial"/>
                <a:ea typeface="+mn-ea"/>
                <a:cs typeface="Arial"/>
              </a:rPr>
              <a:t>- hourly</a:t>
            </a:r>
          </a:p>
          <a:p>
            <a:pPr>
              <a:buFontTx/>
              <a:buChar char="-"/>
              <a:defRPr/>
            </a:pPr>
            <a:r>
              <a:rPr lang="en-US" sz="1600" dirty="0">
                <a:latin typeface="Arial"/>
                <a:ea typeface="+mn-ea"/>
                <a:cs typeface="Arial"/>
              </a:rPr>
              <a:t> over broad areas (~175 km) at</a:t>
            </a:r>
          </a:p>
          <a:p>
            <a:pPr lvl="1">
              <a:defRPr/>
            </a:pPr>
            <a:r>
              <a:rPr lang="en-US" sz="1600" dirty="0">
                <a:latin typeface="Arial"/>
                <a:ea typeface="+mn-ea"/>
                <a:cs typeface="Arial"/>
              </a:rPr>
              <a:t>6 km resolution</a:t>
            </a:r>
          </a:p>
          <a:p>
            <a:pPr>
              <a:buFontTx/>
              <a:buChar char="-"/>
              <a:defRPr/>
            </a:pPr>
            <a:r>
              <a:rPr lang="en-US" sz="1600" dirty="0">
                <a:latin typeface="Arial"/>
                <a:ea typeface="+mn-ea"/>
                <a:cs typeface="Arial"/>
              </a:rPr>
              <a:t> </a:t>
            </a:r>
            <a:r>
              <a:rPr lang="en-US" sz="1600" dirty="0" err="1">
                <a:latin typeface="Arial"/>
                <a:ea typeface="+mn-ea"/>
                <a:cs typeface="Arial"/>
              </a:rPr>
              <a:t>realtime</a:t>
            </a:r>
            <a:r>
              <a:rPr lang="en-US" sz="1600" dirty="0">
                <a:latin typeface="Arial"/>
                <a:ea typeface="+mn-ea"/>
                <a:cs typeface="Arial"/>
              </a:rPr>
              <a:t> access via web access</a:t>
            </a:r>
          </a:p>
          <a:p>
            <a:pPr>
              <a:buFontTx/>
              <a:buChar char="-"/>
              <a:defRPr/>
            </a:pPr>
            <a:r>
              <a:rPr lang="en-US" sz="1600" dirty="0">
                <a:latin typeface="Arial"/>
                <a:ea typeface="+mn-ea"/>
                <a:cs typeface="Arial"/>
              </a:rPr>
              <a:t> easily understandable</a:t>
            </a:r>
          </a:p>
          <a:p>
            <a:pPr>
              <a:buFontTx/>
              <a:buChar char="-"/>
              <a:defRPr/>
            </a:pPr>
            <a:r>
              <a:rPr lang="en-US" sz="1600" dirty="0">
                <a:latin typeface="Arial"/>
                <a:ea typeface="+mn-ea"/>
                <a:cs typeface="Arial"/>
              </a:rPr>
              <a:t> cost effective</a:t>
            </a:r>
          </a:p>
          <a:p>
            <a:pPr>
              <a:defRPr/>
            </a:pPr>
            <a:endParaRPr lang="en-US" sz="1600" dirty="0">
              <a:latin typeface="Arial"/>
              <a:ea typeface="+mn-ea"/>
              <a:cs typeface="Arial"/>
            </a:endParaRPr>
          </a:p>
          <a:p>
            <a:pPr>
              <a:defRPr/>
            </a:pPr>
            <a:r>
              <a:rPr lang="en-US" sz="1600" dirty="0">
                <a:latin typeface="+mj-lt"/>
                <a:ea typeface="+mn-ea"/>
                <a:cs typeface="Arial"/>
              </a:rPr>
              <a:t>To guide:</a:t>
            </a:r>
          </a:p>
          <a:p>
            <a:pPr>
              <a:defRPr/>
            </a:pPr>
            <a:endParaRPr lang="en-US" sz="1600" dirty="0">
              <a:latin typeface="Arial"/>
              <a:ea typeface="+mn-ea"/>
              <a:cs typeface="Arial"/>
            </a:endParaRPr>
          </a:p>
          <a:p>
            <a:pPr marL="342900" indent="-342900">
              <a:buFontTx/>
              <a:buAutoNum type="arabicPeriod"/>
              <a:defRPr/>
            </a:pPr>
            <a:r>
              <a:rPr lang="en-US" sz="1600" dirty="0">
                <a:latin typeface="Arial"/>
                <a:ea typeface="+mn-ea"/>
                <a:cs typeface="Arial"/>
              </a:rPr>
              <a:t>Response to marine spills</a:t>
            </a:r>
          </a:p>
          <a:p>
            <a:pPr marL="342900" indent="-342900">
              <a:buFontTx/>
              <a:buAutoNum type="arabicPeriod"/>
              <a:defRPr/>
            </a:pPr>
            <a:r>
              <a:rPr lang="en-US" sz="1600" dirty="0">
                <a:latin typeface="Arial"/>
                <a:ea typeface="+mn-ea"/>
                <a:cs typeface="Arial"/>
              </a:rPr>
              <a:t>Search and rescue operations</a:t>
            </a:r>
          </a:p>
          <a:p>
            <a:pPr marL="342900" indent="-342900">
              <a:buFontTx/>
              <a:buAutoNum type="arabicPeriod"/>
              <a:defRPr/>
            </a:pPr>
            <a:r>
              <a:rPr lang="en-US" sz="1600" dirty="0">
                <a:latin typeface="Arial"/>
                <a:ea typeface="+mn-ea"/>
                <a:cs typeface="Arial"/>
              </a:rPr>
              <a:t>Evaluate spill models</a:t>
            </a:r>
          </a:p>
          <a:p>
            <a:pPr marL="342900" indent="-342900">
              <a:buFontTx/>
              <a:buAutoNum type="arabicPeriod"/>
              <a:defRPr/>
            </a:pPr>
            <a:r>
              <a:rPr lang="en-US" sz="1600" dirty="0">
                <a:latin typeface="Arial"/>
                <a:ea typeface="+mn-ea"/>
                <a:cs typeface="Arial"/>
              </a:rPr>
              <a:t>Vessel-tracking</a:t>
            </a:r>
          </a:p>
          <a:p>
            <a:pPr marL="342900" indent="-342900">
              <a:defRPr/>
            </a:pPr>
            <a:endParaRPr lang="en-US" sz="1600" dirty="0">
              <a:latin typeface="Arial"/>
              <a:ea typeface="+mn-ea"/>
              <a:cs typeface="Arial"/>
            </a:endParaRPr>
          </a:p>
          <a:p>
            <a:pPr marL="342900" indent="-342900">
              <a:defRPr/>
            </a:pPr>
            <a:r>
              <a:rPr lang="en-US" sz="1600" dirty="0">
                <a:latin typeface="+mj-lt"/>
                <a:ea typeface="+mn-ea"/>
                <a:cs typeface="Arial"/>
              </a:rPr>
              <a:t>To understand:</a:t>
            </a:r>
          </a:p>
          <a:p>
            <a:pPr marL="342900" indent="-342900">
              <a:buFontTx/>
              <a:buAutoNum type="arabicPeriod"/>
              <a:defRPr/>
            </a:pPr>
            <a:r>
              <a:rPr lang="en-US" sz="1600" dirty="0">
                <a:latin typeface="Arial"/>
                <a:ea typeface="+mn-ea"/>
                <a:cs typeface="Arial"/>
              </a:rPr>
              <a:t>Ocean Dynamics</a:t>
            </a:r>
          </a:p>
          <a:p>
            <a:pPr marL="342900" indent="-342900">
              <a:buFontTx/>
              <a:buAutoNum type="arabicPeriod"/>
              <a:defRPr/>
            </a:pPr>
            <a:r>
              <a:rPr lang="en-US" sz="1600" dirty="0">
                <a:latin typeface="Arial"/>
                <a:ea typeface="+mn-ea"/>
                <a:cs typeface="Arial"/>
              </a:rPr>
              <a:t>Marine Ecosystems</a:t>
            </a:r>
          </a:p>
        </p:txBody>
      </p:sp>
      <p:sp>
        <p:nvSpPr>
          <p:cNvPr id="12290" name="TextBox 4"/>
          <p:cNvSpPr txBox="1">
            <a:spLocks noChangeArrowheads="1"/>
          </p:cNvSpPr>
          <p:nvPr/>
        </p:nvSpPr>
        <p:spPr bwMode="auto">
          <a:xfrm>
            <a:off x="1066800" y="5791200"/>
            <a:ext cx="3719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r>
              <a:rPr lang="en-US" sz="2000" b="1">
                <a:cs typeface="Arial" charset="0"/>
              </a:rPr>
              <a:t>Shore-based power available</a:t>
            </a:r>
          </a:p>
        </p:txBody>
      </p:sp>
      <p:pic>
        <p:nvPicPr>
          <p:cNvPr id="12291" name="Picture 5" descr="TOTL_CHUK_2010_09_20_0600.png"/>
          <p:cNvPicPr>
            <a:picLocks noChangeAspect="1"/>
          </p:cNvPicPr>
          <p:nvPr/>
        </p:nvPicPr>
        <p:blipFill>
          <a:blip r:embed="rId2" cstate="print">
            <a:extLst>
              <a:ext uri="{28A0092B-C50C-407E-A947-70E740481C1C}">
                <a14:useLocalDpi xmlns:a14="http://schemas.microsoft.com/office/drawing/2010/main" val="0"/>
              </a:ext>
            </a:extLst>
          </a:blip>
          <a:srcRect l="16669" r="15627" b="6946"/>
          <a:stretch>
            <a:fillRect/>
          </a:stretch>
        </p:blipFill>
        <p:spPr bwMode="auto">
          <a:xfrm>
            <a:off x="304800" y="152400"/>
            <a:ext cx="4724400"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rot="5400000" flipH="1" flipV="1">
            <a:off x="1714500" y="3314700"/>
            <a:ext cx="3657600" cy="1447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flipH="1" flipV="1">
            <a:off x="1562100" y="4305300"/>
            <a:ext cx="2819400" cy="304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6200000" flipV="1">
            <a:off x="1333500" y="4381500"/>
            <a:ext cx="2209800" cy="762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295" name="TextBox 9"/>
          <p:cNvSpPr txBox="1">
            <a:spLocks noChangeArrowheads="1"/>
          </p:cNvSpPr>
          <p:nvPr/>
        </p:nvSpPr>
        <p:spPr bwMode="auto">
          <a:xfrm>
            <a:off x="228600" y="4953000"/>
            <a:ext cx="1004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r>
              <a:rPr lang="en-US" sz="2000" b="1">
                <a:cs typeface="Arial" charset="0"/>
              </a:rPr>
              <a:t>~4MHz</a:t>
            </a:r>
          </a:p>
        </p:txBody>
      </p:sp>
    </p:spTree>
    <p:extLst>
      <p:ext uri="{BB962C8B-B14F-4D97-AF65-F5344CB8AC3E}">
        <p14:creationId xmlns:p14="http://schemas.microsoft.com/office/powerpoint/2010/main" val="2554125593"/>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Placeholder 2" descr="wide_angle_view_looking_NW.JPG"/>
          <p:cNvPicPr>
            <a:picLocks noGrp="1" noChangeAspect="1"/>
          </p:cNvPicPr>
          <p:nvPr>
            <p:ph idx="1"/>
          </p:nvPr>
        </p:nvPicPr>
        <p:blipFill>
          <a:blip r:embed="rId2" cstate="print">
            <a:extLst>
              <a:ext uri="{28A0092B-C50C-407E-A947-70E740481C1C}">
                <a14:useLocalDpi xmlns:a14="http://schemas.microsoft.com/office/drawing/2010/main" val="0"/>
              </a:ext>
            </a:extLst>
          </a:blip>
          <a:srcRect t="-16766" b="-16766"/>
          <a:stretch>
            <a:fillRect/>
          </a:stretch>
        </p:blipFill>
        <p:spPr>
          <a:xfrm>
            <a:off x="0" y="-533400"/>
            <a:ext cx="5448300" cy="4267200"/>
          </a:xfrm>
        </p:spPr>
      </p:pic>
      <p:sp>
        <p:nvSpPr>
          <p:cNvPr id="9219" name="TextBox 10"/>
          <p:cNvSpPr txBox="1">
            <a:spLocks noChangeArrowheads="1"/>
          </p:cNvSpPr>
          <p:nvPr/>
        </p:nvSpPr>
        <p:spPr bwMode="auto">
          <a:xfrm>
            <a:off x="457200" y="112713"/>
            <a:ext cx="7486650" cy="954087"/>
          </a:xfrm>
          <a:prstGeom prst="rect">
            <a:avLst/>
          </a:prstGeom>
          <a:noFill/>
          <a:ln w="9525">
            <a:noFill/>
            <a:miter lim="800000"/>
            <a:headEnd/>
            <a:tailEnd/>
          </a:ln>
        </p:spPr>
        <p:txBody>
          <a:bodyPr wrap="none">
            <a:spAutoFit/>
          </a:bodyPr>
          <a:lstStyle/>
          <a:p>
            <a:pPr>
              <a:defRPr/>
            </a:pPr>
            <a:r>
              <a:rPr lang="en-US" dirty="0">
                <a:latin typeface="+mj-lt"/>
                <a:ea typeface="+mn-ea"/>
                <a:cs typeface="+mn-cs"/>
              </a:rPr>
              <a:t>Remote Power Module and HF Radar:</a:t>
            </a:r>
          </a:p>
          <a:p>
            <a:pPr>
              <a:defRPr/>
            </a:pPr>
            <a:r>
              <a:rPr lang="en-US" dirty="0">
                <a:latin typeface="+mj-lt"/>
                <a:ea typeface="+mn-ea"/>
                <a:cs typeface="+mn-cs"/>
              </a:rPr>
              <a:t>	 Barrow, Fall 2010</a:t>
            </a:r>
          </a:p>
        </p:txBody>
      </p:sp>
      <p:sp>
        <p:nvSpPr>
          <p:cNvPr id="13315" name="AutoShape 2" descr="mailbox://C%7C/Documents%20and%20Settings/weingart/Application%20Data/Thunderbird/Profiles/d4zerwc7.default/Mail/topcat.ims.uaf.edu/Inbox?number=688214574&amp;part=1.2&amp;type=image/png&amp;filename=north_slope_coverage.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316" name="AutoShape 4" descr="mailbox://C%7C/Documents%20and%20Settings/weingart/Application%20Data/Thunderbird/Profiles/d4zerwc7.default/Mail/topcat.ims.uaf.edu/Inbox?number=688214574&amp;part=1.2&amp;type=image/png&amp;filename=north_slope_coverage.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317" name="AutoShape 6" descr="mailbox://C%7C/Documents%20and%20Settings/weingart/Application%20Data/Thunderbird/Profiles/d4zerwc7.default/Mail/topcat.ims.uaf.edu/Inbox?number=688214574&amp;part=1.2&amp;type=image/png&amp;filename=north_slope_coverage.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3318" name="Picture 17" descr="north_slope_coverag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3429000"/>
            <a:ext cx="5943600"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TextBox 18"/>
          <p:cNvSpPr txBox="1">
            <a:spLocks noChangeArrowheads="1"/>
          </p:cNvSpPr>
          <p:nvPr/>
        </p:nvSpPr>
        <p:spPr bwMode="auto">
          <a:xfrm>
            <a:off x="5486400" y="955675"/>
            <a:ext cx="36576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r>
              <a:rPr lang="en-US" sz="1600">
                <a:cs typeface="Arial" charset="0"/>
              </a:rPr>
              <a:t>Most of coastal Alaska does not have power!!!</a:t>
            </a:r>
          </a:p>
          <a:p>
            <a:endParaRPr lang="en-US" sz="1600">
              <a:cs typeface="Arial" charset="0"/>
            </a:endParaRPr>
          </a:p>
          <a:p>
            <a:r>
              <a:rPr lang="en-US" sz="1600">
                <a:cs typeface="Arial" charset="0"/>
              </a:rPr>
              <a:t>We have built and tested an autonomous power system (wind, solar, &amp; biodiesel).</a:t>
            </a:r>
          </a:p>
          <a:p>
            <a:endParaRPr lang="en-US" sz="1600">
              <a:cs typeface="Arial" charset="0"/>
            </a:endParaRPr>
          </a:p>
          <a:p>
            <a:r>
              <a:rPr lang="en-US" sz="1600">
                <a:cs typeface="Arial" charset="0"/>
              </a:rPr>
              <a:t>scaleable, portable, </a:t>
            </a:r>
          </a:p>
          <a:p>
            <a:r>
              <a:rPr lang="en-US" sz="1600">
                <a:cs typeface="Arial" charset="0"/>
              </a:rPr>
              <a:t>arctic-proof.  </a:t>
            </a:r>
          </a:p>
          <a:p>
            <a:endParaRPr lang="en-US" sz="1600">
              <a:cs typeface="Arial" charset="0"/>
            </a:endParaRPr>
          </a:p>
          <a:p>
            <a:endParaRPr lang="en-US" sz="1600">
              <a:cs typeface="Arial" charset="0"/>
            </a:endParaRPr>
          </a:p>
          <a:p>
            <a:r>
              <a:rPr lang="en-US" sz="1600">
                <a:cs typeface="Arial" charset="0"/>
              </a:rPr>
              <a:t>8 radar-RPM systems would cover North Slope and NE Chukchi Sea (40,000 n.mi.</a:t>
            </a:r>
            <a:r>
              <a:rPr lang="en-US" sz="1600" baseline="30000">
                <a:cs typeface="Arial" charset="0"/>
              </a:rPr>
              <a:t>2</a:t>
            </a:r>
            <a:r>
              <a:rPr lang="en-US" sz="1600">
                <a:cs typeface="Arial" charset="0"/>
              </a:rPr>
              <a:t>)</a:t>
            </a:r>
          </a:p>
        </p:txBody>
      </p:sp>
    </p:spTree>
    <p:extLst>
      <p:ext uri="{BB962C8B-B14F-4D97-AF65-F5344CB8AC3E}">
        <p14:creationId xmlns:p14="http://schemas.microsoft.com/office/powerpoint/2010/main" val="3417083411"/>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Dinkum_4day_Figure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150" y="1447800"/>
            <a:ext cx="337185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338" name="Object 59"/>
          <p:cNvGraphicFramePr>
            <a:graphicFrameLocks noChangeAspect="1"/>
          </p:cNvGraphicFramePr>
          <p:nvPr/>
        </p:nvGraphicFramePr>
        <p:xfrm>
          <a:off x="30891163" y="11582400"/>
          <a:ext cx="6056312" cy="4794250"/>
        </p:xfrm>
        <a:graphic>
          <a:graphicData uri="http://schemas.openxmlformats.org/presentationml/2006/ole">
            <mc:AlternateContent xmlns:mc="http://schemas.openxmlformats.org/markup-compatibility/2006">
              <mc:Choice xmlns:v="urn:schemas-microsoft-com:vml" Requires="v">
                <p:oleObj spid="_x0000_s3087" name="CorelDRAW" r:id="rId4" imgW="9284208" imgH="6635496" progId="">
                  <p:embed/>
                </p:oleObj>
              </mc:Choice>
              <mc:Fallback>
                <p:oleObj name="CorelDRAW" r:id="rId4" imgW="9284208" imgH="6635496"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91163" y="11582400"/>
                        <a:ext cx="6056312" cy="479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pic>
        <p:nvPicPr>
          <p:cNvPr id="14339" name="Picture 7" descr="Under-Ice_spillmooring.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9600" y="1066800"/>
            <a:ext cx="447516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Box 8"/>
          <p:cNvSpPr txBox="1">
            <a:spLocks noChangeArrowheads="1"/>
          </p:cNvSpPr>
          <p:nvPr/>
        </p:nvSpPr>
        <p:spPr bwMode="auto">
          <a:xfrm>
            <a:off x="152400" y="304800"/>
            <a:ext cx="8904288" cy="708025"/>
          </a:xfrm>
          <a:prstGeom prst="rect">
            <a:avLst/>
          </a:prstGeom>
          <a:noFill/>
          <a:ln w="9525">
            <a:noFill/>
            <a:miter lim="800000"/>
            <a:headEnd/>
            <a:tailEnd/>
          </a:ln>
        </p:spPr>
        <p:txBody>
          <a:bodyPr wrap="none">
            <a:spAutoFit/>
          </a:bodyPr>
          <a:lstStyle/>
          <a:p>
            <a:pPr>
              <a:defRPr/>
            </a:pPr>
            <a:r>
              <a:rPr lang="en-US" sz="2000" dirty="0">
                <a:latin typeface="+mj-lt"/>
                <a:ea typeface="+mn-ea"/>
                <a:cs typeface="+mn-cs"/>
              </a:rPr>
              <a:t>Real-time currents for determining </a:t>
            </a:r>
            <a:r>
              <a:rPr lang="en-US" sz="2000" dirty="0" err="1">
                <a:latin typeface="+mj-lt"/>
                <a:ea typeface="+mn-ea"/>
                <a:cs typeface="+mn-cs"/>
              </a:rPr>
              <a:t>underice</a:t>
            </a:r>
            <a:r>
              <a:rPr lang="en-US" sz="2000" dirty="0">
                <a:latin typeface="+mj-lt"/>
                <a:ea typeface="+mn-ea"/>
                <a:cs typeface="+mn-cs"/>
              </a:rPr>
              <a:t> oil spill trajectory</a:t>
            </a:r>
          </a:p>
          <a:p>
            <a:pPr>
              <a:defRPr/>
            </a:pPr>
            <a:r>
              <a:rPr lang="en-US" sz="2000" dirty="0">
                <a:latin typeface="+mj-lt"/>
                <a:ea typeface="+mn-ea"/>
                <a:cs typeface="+mn-cs"/>
              </a:rPr>
              <a:t>		(</a:t>
            </a:r>
            <a:r>
              <a:rPr lang="en-US" sz="2000" dirty="0" err="1">
                <a:latin typeface="+mj-lt"/>
                <a:ea typeface="+mn-ea"/>
                <a:cs typeface="+mn-cs"/>
              </a:rPr>
              <a:t>landfast</a:t>
            </a:r>
            <a:r>
              <a:rPr lang="en-US" sz="2000" dirty="0">
                <a:latin typeface="+mj-lt"/>
                <a:ea typeface="+mn-ea"/>
                <a:cs typeface="+mn-cs"/>
              </a:rPr>
              <a:t> ice zone only)</a:t>
            </a:r>
          </a:p>
        </p:txBody>
      </p:sp>
    </p:spTree>
    <p:extLst>
      <p:ext uri="{BB962C8B-B14F-4D97-AF65-F5344CB8AC3E}">
        <p14:creationId xmlns:p14="http://schemas.microsoft.com/office/powerpoint/2010/main" val="687580981"/>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4" descr="helo_buoys 09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2400"/>
            <a:ext cx="5334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9" descr="IceDropPlane.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0" y="3046413"/>
            <a:ext cx="52578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7" descr="trackMap.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7800" y="0"/>
            <a:ext cx="388620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8" descr="V3DropTestingDec17_2009-3027.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14800" y="3505200"/>
            <a:ext cx="838200"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38600" y="6629400"/>
            <a:ext cx="2333625"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30480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Box 11"/>
          <p:cNvSpPr txBox="1">
            <a:spLocks noChangeArrowheads="1"/>
          </p:cNvSpPr>
          <p:nvPr/>
        </p:nvSpPr>
        <p:spPr bwMode="auto">
          <a:xfrm>
            <a:off x="76200" y="-133350"/>
            <a:ext cx="7086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a:r>
              <a:rPr lang="en-US" sz="3600" b="1" dirty="0">
                <a:solidFill>
                  <a:srgbClr val="C00000"/>
                </a:solidFill>
              </a:rPr>
              <a:t>SPILL MONITORING</a:t>
            </a:r>
          </a:p>
          <a:p>
            <a:pPr algn="ctr"/>
            <a:r>
              <a:rPr lang="en-US" sz="3600" b="1" dirty="0">
                <a:solidFill>
                  <a:srgbClr val="C00000"/>
                </a:solidFill>
              </a:rPr>
              <a:t>IN ICE-COVERED WATERS</a:t>
            </a:r>
          </a:p>
        </p:txBody>
      </p:sp>
      <p:sp>
        <p:nvSpPr>
          <p:cNvPr id="16" name="Oval 15"/>
          <p:cNvSpPr/>
          <p:nvPr/>
        </p:nvSpPr>
        <p:spPr>
          <a:xfrm>
            <a:off x="6096000" y="2590800"/>
            <a:ext cx="152400" cy="152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TextBox 16"/>
          <p:cNvSpPr txBox="1"/>
          <p:nvPr/>
        </p:nvSpPr>
        <p:spPr>
          <a:xfrm>
            <a:off x="5638800" y="2895600"/>
            <a:ext cx="728789" cy="307777"/>
          </a:xfrm>
          <a:prstGeom prst="rect">
            <a:avLst/>
          </a:prstGeom>
          <a:noFill/>
          <a:scene3d>
            <a:camera prst="orthographicFront">
              <a:rot lat="0" lon="0" rev="3600000"/>
            </a:camera>
            <a:lightRig rig="threePt" dir="t"/>
          </a:scene3d>
        </p:spPr>
        <p:txBody>
          <a:bodyPr wrap="none">
            <a:spAutoFit/>
          </a:bodyPr>
          <a:lstStyle/>
          <a:p>
            <a:pPr>
              <a:defRPr/>
            </a:pPr>
            <a:r>
              <a:rPr lang="en-US" sz="1400" b="1" dirty="0">
                <a:solidFill>
                  <a:srgbClr val="FFFF00"/>
                </a:solidFill>
                <a:ea typeface="ＭＳ Ｐゴシック" charset="-128"/>
                <a:cs typeface="+mn-cs"/>
              </a:rPr>
              <a:t>Barrow</a:t>
            </a:r>
          </a:p>
        </p:txBody>
      </p:sp>
      <p:sp>
        <p:nvSpPr>
          <p:cNvPr id="19" name="Curved Down Arrow 18"/>
          <p:cNvSpPr/>
          <p:nvPr/>
        </p:nvSpPr>
        <p:spPr>
          <a:xfrm>
            <a:off x="1066800" y="2895600"/>
            <a:ext cx="5334000" cy="914400"/>
          </a:xfrm>
          <a:prstGeom prst="curvedDownArrow">
            <a:avLst/>
          </a:prstGeom>
          <a:solidFill>
            <a:srgbClr val="C00000">
              <a:alpha val="11000"/>
            </a:srgbClr>
          </a:solidFill>
          <a:ln>
            <a:solidFill>
              <a:srgbClr val="C00000"/>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Tree>
    <p:extLst>
      <p:ext uri="{BB962C8B-B14F-4D97-AF65-F5344CB8AC3E}">
        <p14:creationId xmlns:p14="http://schemas.microsoft.com/office/powerpoint/2010/main" val="3391603181"/>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Box 3"/>
          <p:cNvSpPr txBox="1">
            <a:spLocks noChangeArrowheads="1"/>
          </p:cNvSpPr>
          <p:nvPr/>
        </p:nvSpPr>
        <p:spPr bwMode="auto">
          <a:xfrm>
            <a:off x="533400" y="0"/>
            <a:ext cx="7848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a:r>
              <a:rPr lang="en-US" sz="3600" b="1">
                <a:solidFill>
                  <a:srgbClr val="C00000"/>
                </a:solidFill>
              </a:rPr>
              <a:t>OIL TRAJECTORY MODELING IN ICE-COVERED WATERS</a:t>
            </a:r>
          </a:p>
        </p:txBody>
      </p:sp>
      <p:sp>
        <p:nvSpPr>
          <p:cNvPr id="18434" name="TextBox 4"/>
          <p:cNvSpPr txBox="1">
            <a:spLocks noChangeArrowheads="1"/>
          </p:cNvSpPr>
          <p:nvPr/>
        </p:nvSpPr>
        <p:spPr bwMode="auto">
          <a:xfrm>
            <a:off x="2133600" y="3429000"/>
            <a:ext cx="1863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r>
              <a:rPr lang="en-US" b="1">
                <a:solidFill>
                  <a:srgbClr val="002060"/>
                </a:solidFill>
              </a:rPr>
              <a:t>Monitoring</a:t>
            </a:r>
          </a:p>
        </p:txBody>
      </p:sp>
      <p:sp>
        <p:nvSpPr>
          <p:cNvPr id="18435" name="TextBox 5"/>
          <p:cNvSpPr txBox="1">
            <a:spLocks noChangeArrowheads="1"/>
          </p:cNvSpPr>
          <p:nvPr/>
        </p:nvSpPr>
        <p:spPr bwMode="auto">
          <a:xfrm>
            <a:off x="4114800" y="2667000"/>
            <a:ext cx="19002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r>
              <a:rPr lang="en-US" sz="3200" b="1">
                <a:solidFill>
                  <a:srgbClr val="002060"/>
                </a:solidFill>
              </a:rPr>
              <a:t>Predicting</a:t>
            </a:r>
          </a:p>
        </p:txBody>
      </p:sp>
      <p:sp>
        <p:nvSpPr>
          <p:cNvPr id="18436" name="TextBox 6"/>
          <p:cNvSpPr txBox="1">
            <a:spLocks noChangeArrowheads="1"/>
          </p:cNvSpPr>
          <p:nvPr/>
        </p:nvSpPr>
        <p:spPr bwMode="auto">
          <a:xfrm>
            <a:off x="6096000" y="2057400"/>
            <a:ext cx="16811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r>
              <a:rPr lang="en-US" sz="3200" b="1">
                <a:solidFill>
                  <a:srgbClr val="002060"/>
                </a:solidFill>
              </a:rPr>
              <a:t>Products</a:t>
            </a:r>
          </a:p>
        </p:txBody>
      </p:sp>
      <p:sp>
        <p:nvSpPr>
          <p:cNvPr id="18437" name="TextBox 7"/>
          <p:cNvSpPr txBox="1">
            <a:spLocks noChangeArrowheads="1"/>
          </p:cNvSpPr>
          <p:nvPr/>
        </p:nvSpPr>
        <p:spPr bwMode="auto">
          <a:xfrm>
            <a:off x="6477000" y="2590800"/>
            <a:ext cx="2667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r>
              <a:rPr lang="en-US" sz="1600" b="1" i="1">
                <a:solidFill>
                  <a:srgbClr val="C00000"/>
                </a:solidFill>
              </a:rPr>
              <a:t>Daily to weekly forecasts for spill response and planning</a:t>
            </a:r>
          </a:p>
          <a:p>
            <a:endParaRPr lang="en-US" sz="1600" i="1">
              <a:solidFill>
                <a:srgbClr val="C00000"/>
              </a:solidFill>
            </a:endParaRPr>
          </a:p>
          <a:p>
            <a:r>
              <a:rPr lang="en-US" sz="1600" b="1" i="1">
                <a:solidFill>
                  <a:srgbClr val="C00000"/>
                </a:solidFill>
              </a:rPr>
              <a:t>Modeled oil spill trajectories based on key spill scenarios for EIAs and risk assessments</a:t>
            </a:r>
          </a:p>
        </p:txBody>
      </p:sp>
      <p:sp>
        <p:nvSpPr>
          <p:cNvPr id="18438" name="TextBox 9"/>
          <p:cNvSpPr txBox="1">
            <a:spLocks noChangeArrowheads="1"/>
          </p:cNvSpPr>
          <p:nvPr/>
        </p:nvSpPr>
        <p:spPr bwMode="auto">
          <a:xfrm>
            <a:off x="2209800" y="3810000"/>
            <a:ext cx="1981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r>
              <a:rPr lang="en-US" sz="1600" b="1" i="1">
                <a:solidFill>
                  <a:schemeClr val="accent1"/>
                </a:solidFill>
              </a:rPr>
              <a:t>Assimilation of</a:t>
            </a:r>
          </a:p>
          <a:p>
            <a:r>
              <a:rPr lang="en-US" sz="1600" b="1" i="1">
                <a:solidFill>
                  <a:schemeClr val="accent1"/>
                </a:solidFill>
              </a:rPr>
              <a:t>data from the monitoring program </a:t>
            </a:r>
          </a:p>
          <a:p>
            <a:r>
              <a:rPr lang="en-US" sz="1600" b="1" i="1">
                <a:solidFill>
                  <a:schemeClr val="accent1"/>
                </a:solidFill>
              </a:rPr>
              <a:t>into forecast model</a:t>
            </a:r>
          </a:p>
        </p:txBody>
      </p:sp>
      <p:pic>
        <p:nvPicPr>
          <p:cNvPr id="1843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8956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4876800"/>
            <a:ext cx="1524000"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4495800"/>
            <a:ext cx="1316038"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ight Arrow 17"/>
          <p:cNvSpPr/>
          <p:nvPr/>
        </p:nvSpPr>
        <p:spPr>
          <a:xfrm>
            <a:off x="1600200" y="2209800"/>
            <a:ext cx="5029200" cy="609600"/>
          </a:xfrm>
          <a:prstGeom prst="rightArrow">
            <a:avLst/>
          </a:prstGeom>
          <a:gradFill flip="none" rotWithShape="1">
            <a:gsLst>
              <a:gs pos="0">
                <a:schemeClr val="tx2">
                  <a:lumMod val="60000"/>
                  <a:lumOff val="40000"/>
                </a:schemeClr>
              </a:gs>
              <a:gs pos="50000">
                <a:schemeClr val="accent1">
                  <a:tint val="44500"/>
                  <a:satMod val="160000"/>
                </a:schemeClr>
              </a:gs>
              <a:gs pos="100000">
                <a:schemeClr val="accent1">
                  <a:tint val="23500"/>
                  <a:satMod val="160000"/>
                </a:schemeClr>
              </a:gs>
            </a:gsLst>
            <a:lin ang="10800000" scaled="1"/>
            <a:tileRect/>
          </a:gradFill>
          <a:scene3d>
            <a:camera prst="orthographicFront">
              <a:rot lat="0" lon="0" rev="1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443" name="TextBox 18"/>
          <p:cNvSpPr txBox="1">
            <a:spLocks noChangeArrowheads="1"/>
          </p:cNvSpPr>
          <p:nvPr/>
        </p:nvSpPr>
        <p:spPr bwMode="auto">
          <a:xfrm>
            <a:off x="4191000" y="3124200"/>
            <a:ext cx="2286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r>
              <a:rPr lang="en-US" sz="1600" b="1" i="1">
                <a:solidFill>
                  <a:schemeClr val="accent1"/>
                </a:solidFill>
              </a:rPr>
              <a:t>Evaluate the capability of current state-of-the-art sea ice models to predict oil spill trajectories</a:t>
            </a:r>
          </a:p>
          <a:p>
            <a:endParaRPr lang="en-US" sz="1600" b="1" i="1">
              <a:solidFill>
                <a:schemeClr val="accent1"/>
              </a:solidFill>
            </a:endParaRPr>
          </a:p>
          <a:p>
            <a:r>
              <a:rPr lang="en-US" sz="1600" b="1" i="1">
                <a:solidFill>
                  <a:schemeClr val="accent1"/>
                </a:solidFill>
              </a:rPr>
              <a:t>Identify key research areas to transition models to operations</a:t>
            </a:r>
          </a:p>
        </p:txBody>
      </p:sp>
    </p:spTree>
    <p:extLst>
      <p:ext uri="{BB962C8B-B14F-4D97-AF65-F5344CB8AC3E}">
        <p14:creationId xmlns:p14="http://schemas.microsoft.com/office/powerpoint/2010/main" val="3555588635"/>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0" y="76200"/>
            <a:ext cx="9144000" cy="825500"/>
          </a:xfrm>
          <a:extLst>
            <a:ext uri="{91240B29-F687-4F45-9708-019B960494DF}">
              <a14:hiddenLine xmlns:a14="http://schemas.microsoft.com/office/drawing/2010/main" w="9525">
                <a:solidFill>
                  <a:srgbClr val="000000"/>
                </a:solidFill>
                <a:miter lim="800000"/>
                <a:headEnd/>
                <a:tailEnd/>
              </a14:hiddenLine>
            </a:ext>
          </a:extLst>
        </p:spPr>
        <p:txBody>
          <a:bodyPr anchor="t">
            <a:normAutofit fontScale="90000"/>
          </a:bodyPr>
          <a:lstStyle/>
          <a:p>
            <a:pPr algn="ctr"/>
            <a:r>
              <a:rPr lang="en-US" sz="2800">
                <a:latin typeface="Trebuchet MS" charset="0"/>
                <a:ea typeface="ヒラギノ角ゴ ProN W6" charset="0"/>
                <a:cs typeface="ヒラギノ角ゴ ProN W6" charset="0"/>
              </a:rPr>
              <a:t>Improving environmental security &amp; oil-spill response through an integrated coastal observing system</a:t>
            </a:r>
          </a:p>
        </p:txBody>
      </p:sp>
      <p:sp>
        <p:nvSpPr>
          <p:cNvPr id="28674" name="Rectangle 3"/>
          <p:cNvSpPr>
            <a:spLocks noGrp="1" noChangeArrowheads="1"/>
          </p:cNvSpPr>
          <p:nvPr>
            <p:ph type="body" sz="half" idx="1"/>
          </p:nvPr>
        </p:nvSpPr>
        <p:spPr>
          <a:xfrm>
            <a:off x="0" y="1092200"/>
            <a:ext cx="4572000" cy="5765800"/>
          </a:xfrm>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marL="0" indent="0">
              <a:lnSpc>
                <a:spcPct val="90000"/>
              </a:lnSpc>
            </a:pPr>
            <a:r>
              <a:rPr lang="en-US" sz="2000" i="1">
                <a:latin typeface="Trebuchet MS" charset="0"/>
                <a:ea typeface="ヒラギノ角ゴ ProN W3" charset="0"/>
                <a:cs typeface="ヒラギノ角ゴ ProN W3" charset="0"/>
              </a:rPr>
              <a:t>Remote sensing*</a:t>
            </a:r>
            <a:r>
              <a:rPr lang="en-US" sz="2000">
                <a:latin typeface="Trebuchet MS" charset="0"/>
                <a:ea typeface="ヒラギノ角ゴ ProN W3" charset="0"/>
                <a:cs typeface="ヒラギノ角ゴ ProN W3" charset="0"/>
              </a:rPr>
              <a:t> (km-scale): Coastal environments &amp; infrastructure, ice hazards</a:t>
            </a:r>
          </a:p>
          <a:p>
            <a:pPr marL="0" indent="0">
              <a:lnSpc>
                <a:spcPct val="90000"/>
              </a:lnSpc>
            </a:pPr>
            <a:r>
              <a:rPr lang="en-US" sz="2000" i="1">
                <a:latin typeface="Trebuchet MS" charset="0"/>
                <a:ea typeface="ヒラギノ角ゴ ProN W3" charset="0"/>
                <a:cs typeface="ヒラギノ角ゴ ProN W3" charset="0"/>
              </a:rPr>
              <a:t>Coastal radar*</a:t>
            </a:r>
            <a:r>
              <a:rPr lang="en-US" sz="2000">
                <a:latin typeface="Trebuchet MS" charset="0"/>
                <a:ea typeface="ヒラギノ角ゴ ProN W3" charset="0"/>
                <a:cs typeface="ヒラギノ角ゴ ProN W3" charset="0"/>
              </a:rPr>
              <a:t> (sub-km scale): Vessel &amp; ice tracking, ice dynamics &amp; potential disaster response</a:t>
            </a:r>
          </a:p>
          <a:p>
            <a:pPr marL="0" indent="0">
              <a:lnSpc>
                <a:spcPct val="90000"/>
              </a:lnSpc>
            </a:pPr>
            <a:r>
              <a:rPr lang="en-US" sz="2000" i="1">
                <a:latin typeface="Trebuchet MS" charset="0"/>
                <a:ea typeface="ヒラギノ角ゴ ProN W3" charset="0"/>
                <a:cs typeface="ヒラギノ角ゴ ProN W3" charset="0"/>
              </a:rPr>
              <a:t>Aerial surveys, ice &amp; sub-ice sensor systems*</a:t>
            </a:r>
          </a:p>
          <a:p>
            <a:pPr marL="0" indent="0">
              <a:lnSpc>
                <a:spcPct val="90000"/>
              </a:lnSpc>
            </a:pPr>
            <a:r>
              <a:rPr lang="en-US" sz="2000" i="1">
                <a:latin typeface="Trebuchet MS" charset="0"/>
                <a:ea typeface="ヒラギノ角ゴ ProN W3" charset="0"/>
                <a:cs typeface="ヒラギノ角ゴ ProN W3" charset="0"/>
              </a:rPr>
              <a:t>Local knowledge*</a:t>
            </a:r>
            <a:r>
              <a:rPr lang="en-US" sz="2000">
                <a:latin typeface="Trebuchet MS" charset="0"/>
                <a:ea typeface="ヒラギノ角ゴ ProN W3" charset="0"/>
                <a:cs typeface="ヒラギノ角ゴ ProN W3" charset="0"/>
              </a:rPr>
              <a:t>: Potentially important role for disaster response</a:t>
            </a:r>
          </a:p>
          <a:p>
            <a:pPr marL="0" indent="0">
              <a:lnSpc>
                <a:spcPct val="90000"/>
              </a:lnSpc>
            </a:pPr>
            <a:r>
              <a:rPr lang="en-US" sz="2000">
                <a:latin typeface="Trebuchet MS" charset="0"/>
                <a:ea typeface="ヒラギノ角ゴ ProN W3" charset="0"/>
                <a:cs typeface="ヒラギノ角ゴ ProN W3" charset="0"/>
              </a:rPr>
              <a:t>Integration of data streams, GIS-based decision support systems</a:t>
            </a:r>
            <a:endParaRPr lang="en-US" sz="2000" i="1">
              <a:latin typeface="Trebuchet MS" charset="0"/>
              <a:ea typeface="ヒラギノ角ゴ ProN W3" charset="0"/>
              <a:cs typeface="ヒラギノ角ゴ ProN W3" charset="0"/>
            </a:endParaRPr>
          </a:p>
          <a:p>
            <a:pPr marL="0" indent="0">
              <a:lnSpc>
                <a:spcPct val="90000"/>
              </a:lnSpc>
              <a:buFont typeface="Trebuchet MS" charset="0"/>
              <a:buNone/>
            </a:pPr>
            <a:endParaRPr lang="en-US" altLang="ja-JP" sz="2000">
              <a:latin typeface="Trebuchet MS" charset="0"/>
              <a:ea typeface="ヒラギノ角ゴ ProN W3" charset="0"/>
              <a:cs typeface="ヒラギノ角ゴ ProN W3" charset="0"/>
            </a:endParaRPr>
          </a:p>
          <a:p>
            <a:pPr marL="0" indent="0">
              <a:lnSpc>
                <a:spcPct val="90000"/>
              </a:lnSpc>
              <a:buFontTx/>
              <a:buNone/>
            </a:pPr>
            <a:r>
              <a:rPr lang="en-US" altLang="ja-JP" sz="1600">
                <a:latin typeface="Trebuchet MS" charset="0"/>
                <a:ea typeface="ヒラギノ角ゴ ProN W3" charset="0"/>
                <a:cs typeface="ヒラギノ角ゴ ProN W3" charset="0"/>
              </a:rPr>
              <a:t>* Leveraged through integration &amp; assimilation of existing coastal observing system resources supported by NSF, DHS and NOAA</a:t>
            </a:r>
            <a:endParaRPr lang="en-US" sz="1600">
              <a:latin typeface="Trebuchet MS" charset="0"/>
              <a:ea typeface="ヒラギノ角ゴ ProN W3" charset="0"/>
              <a:cs typeface="ヒラギノ角ゴ ProN W3" charset="0"/>
            </a:endParaRPr>
          </a:p>
        </p:txBody>
      </p:sp>
      <p:pic>
        <p:nvPicPr>
          <p:cNvPr id="28675" name="Picture 4" descr="BarrowObservatoryMap"/>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619625" y="1284288"/>
            <a:ext cx="4524375" cy="5573712"/>
          </a:xfrm>
          <a:noFill/>
          <a:extLst>
            <a:ext uri="{91240B29-F687-4F45-9708-019B960494DF}">
              <a14:hiddenLine xmlns:a14="http://schemas.microsoft.com/office/drawing/2010/main" w="9525">
                <a:solidFill>
                  <a:srgbClr val="000000"/>
                </a:solidFill>
                <a:miter lim="800000"/>
                <a:headEnd/>
                <a:tailEnd/>
              </a14:hiddenLine>
            </a:ext>
          </a:extLst>
        </p:spPr>
      </p:pic>
      <p:pic>
        <p:nvPicPr>
          <p:cNvPr id="28676" name="Picture 6" descr="MBSiteSchemati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6788" y="1433513"/>
            <a:ext cx="2717800" cy="11017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677" name="TextBox 5"/>
          <p:cNvSpPr txBox="1">
            <a:spLocks noChangeArrowheads="1"/>
          </p:cNvSpPr>
          <p:nvPr/>
        </p:nvSpPr>
        <p:spPr bwMode="auto">
          <a:xfrm>
            <a:off x="4648200" y="990600"/>
            <a:ext cx="4067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400">
                <a:solidFill>
                  <a:srgbClr val="000000"/>
                </a:solidFill>
                <a:ea typeface="ヒラギノ角ゴ ProN W3" charset="0"/>
                <a:cs typeface="ヒラギノ角ゴ ProN W3" charset="0"/>
                <a:sym typeface="Arial" charset="0"/>
              </a:rPr>
              <a:t>Eicken, Petrich, Mahoney et al.; www.sizonet.org</a:t>
            </a:r>
          </a:p>
        </p:txBody>
      </p:sp>
    </p:spTree>
    <p:extLst>
      <p:ext uri="{BB962C8B-B14F-4D97-AF65-F5344CB8AC3E}">
        <p14:creationId xmlns:p14="http://schemas.microsoft.com/office/powerpoint/2010/main" val="2645890186"/>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0" y="0"/>
            <a:ext cx="9144000" cy="825500"/>
          </a:xfrm>
          <a:extLst>
            <a:ext uri="{91240B29-F687-4F45-9708-019B960494DF}">
              <a14:hiddenLine xmlns:a14="http://schemas.microsoft.com/office/drawing/2010/main" w="9525">
                <a:solidFill>
                  <a:srgbClr val="000000"/>
                </a:solidFill>
                <a:miter lim="800000"/>
                <a:headEnd/>
                <a:tailEnd/>
              </a14:hiddenLine>
            </a:ext>
          </a:extLst>
        </p:spPr>
        <p:txBody>
          <a:bodyPr anchor="t">
            <a:normAutofit fontScale="90000"/>
          </a:bodyPr>
          <a:lstStyle/>
          <a:p>
            <a:pPr algn="ctr"/>
            <a:r>
              <a:rPr lang="en-US" sz="2800">
                <a:latin typeface="Trebuchet MS" charset="0"/>
                <a:ea typeface="ヒラギノ角ゴ ProN W6" charset="0"/>
                <a:cs typeface="ヒラギノ角ゴ ProN W6" charset="0"/>
              </a:rPr>
              <a:t>Improving environmental security &amp; oil-spill response through an integrated coastal observing system</a:t>
            </a:r>
          </a:p>
        </p:txBody>
      </p:sp>
      <p:sp>
        <p:nvSpPr>
          <p:cNvPr id="30722" name="Rectangle 3"/>
          <p:cNvSpPr>
            <a:spLocks noGrp="1" noChangeArrowheads="1"/>
          </p:cNvSpPr>
          <p:nvPr>
            <p:ph type="body" sz="half" idx="1"/>
          </p:nvPr>
        </p:nvSpPr>
        <p:spPr>
          <a:xfrm>
            <a:off x="0" y="5372100"/>
            <a:ext cx="9144000" cy="1371600"/>
          </a:xfrm>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marL="0" indent="0">
              <a:lnSpc>
                <a:spcPct val="90000"/>
              </a:lnSpc>
            </a:pPr>
            <a:r>
              <a:rPr lang="en-US" sz="1800">
                <a:latin typeface="Trebuchet MS" charset="0"/>
                <a:ea typeface="ヒラギノ角ゴ ProN W3" charset="0"/>
                <a:cs typeface="ヒラギノ角ゴ ProN W3" charset="0"/>
              </a:rPr>
              <a:t>Goal: Decision-support on ice hazards &amp; ice movement in operational settings</a:t>
            </a:r>
          </a:p>
          <a:p>
            <a:pPr marL="0" indent="0">
              <a:lnSpc>
                <a:spcPct val="90000"/>
              </a:lnSpc>
            </a:pPr>
            <a:r>
              <a:rPr lang="en-US" sz="1800">
                <a:latin typeface="Trebuchet MS" charset="0"/>
                <a:ea typeface="ヒラギノ角ゴ ProN W3" charset="0"/>
                <a:cs typeface="ヒラギノ角ゴ ProN W3" charset="0"/>
              </a:rPr>
              <a:t>Integration with autonomous CODAR by Weingartner et al. (fall/winter 2011/12?)</a:t>
            </a:r>
          </a:p>
          <a:p>
            <a:pPr marL="0" indent="0">
              <a:lnSpc>
                <a:spcPct val="90000"/>
              </a:lnSpc>
            </a:pPr>
            <a:r>
              <a:rPr lang="en-US" sz="1800">
                <a:latin typeface="Trebuchet MS" charset="0"/>
                <a:ea typeface="ヒラギノ角ゴ ProN W3" charset="0"/>
                <a:cs typeface="ヒラギノ角ゴ ProN W3" charset="0"/>
              </a:rPr>
              <a:t>Workshop to improve NOAA spill trajectory model based on local knowledge &amp; observations &amp; advanced models </a:t>
            </a:r>
          </a:p>
        </p:txBody>
      </p:sp>
      <p:pic>
        <p:nvPicPr>
          <p:cNvPr id="30723" name="Content Placeholder 6" descr="RadarSystem.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t="1990" b="19997"/>
          <a:stretch>
            <a:fillRect/>
          </a:stretch>
        </p:blipFill>
        <p:spPr>
          <a:xfrm>
            <a:off x="685800" y="990600"/>
            <a:ext cx="7553325" cy="4419600"/>
          </a:xfrm>
          <a:noFill/>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5277593"/>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0" y="76200"/>
            <a:ext cx="5105400" cy="762000"/>
          </a:xfrm>
          <a:extLst>
            <a:ext uri="{91240B29-F687-4F45-9708-019B960494DF}">
              <a14:hiddenLine xmlns:a14="http://schemas.microsoft.com/office/drawing/2010/main" w="9525">
                <a:solidFill>
                  <a:srgbClr val="000000"/>
                </a:solidFill>
                <a:miter lim="800000"/>
                <a:headEnd/>
                <a:tailEnd/>
              </a14:hiddenLine>
            </a:ext>
          </a:extLst>
        </p:spPr>
        <p:txBody>
          <a:bodyPr anchor="t">
            <a:normAutofit fontScale="90000"/>
          </a:bodyPr>
          <a:lstStyle/>
          <a:p>
            <a:pPr eaLnBrk="1" hangingPunct="1"/>
            <a:r>
              <a:rPr lang="en-US" sz="2800">
                <a:latin typeface="Trebuchet MS" charset="0"/>
                <a:ea typeface="ヒラギノ角ゴ ProN W6" charset="0"/>
                <a:cs typeface="ヒラギノ角ゴ ProN W6" charset="0"/>
              </a:rPr>
              <a:t>Oil in ice: Measurement &amp; simulation</a:t>
            </a:r>
          </a:p>
        </p:txBody>
      </p:sp>
      <p:pic>
        <p:nvPicPr>
          <p:cNvPr id="32770"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0950" y="3001963"/>
            <a:ext cx="4083050" cy="385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12"/>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rcRect t="7130"/>
          <a:stretch>
            <a:fillRect/>
          </a:stretch>
        </p:blipFill>
        <p:spPr>
          <a:xfrm>
            <a:off x="0" y="3001963"/>
            <a:ext cx="5114925" cy="3857625"/>
          </a:xfrm>
          <a:noFill/>
          <a:extLst>
            <a:ext uri="{91240B29-F687-4F45-9708-019B960494DF}">
              <a14:hiddenLine xmlns:a14="http://schemas.microsoft.com/office/drawing/2010/main" w="9525">
                <a:solidFill>
                  <a:srgbClr val="000000"/>
                </a:solidFill>
                <a:miter lim="800000"/>
                <a:headEnd/>
                <a:tailEnd/>
              </a14:hiddenLine>
            </a:ext>
          </a:extLst>
        </p:spPr>
      </p:pic>
      <p:sp>
        <p:nvSpPr>
          <p:cNvPr id="32772" name="Rectangle 3"/>
          <p:cNvSpPr txBox="1">
            <a:spLocks noChangeArrowheads="1"/>
          </p:cNvSpPr>
          <p:nvPr/>
        </p:nvSpPr>
        <p:spPr bwMode="auto">
          <a:xfrm>
            <a:off x="0" y="1066800"/>
            <a:ext cx="518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82588" indent="-342900">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nSpc>
                <a:spcPct val="90000"/>
              </a:lnSpc>
              <a:spcBef>
                <a:spcPts val="700"/>
              </a:spcBef>
              <a:buSzPct val="100000"/>
              <a:buFont typeface="Trebuchet MS" charset="0"/>
              <a:buChar char="•"/>
            </a:pPr>
            <a:r>
              <a:rPr lang="en-US" sz="1800">
                <a:latin typeface="Trebuchet MS" charset="0"/>
                <a:ea typeface="ヒラギノ角ゴ ProN W3" charset="0"/>
                <a:cs typeface="ヒラギノ角ゴ ProN W3" charset="0"/>
                <a:sym typeface="Trebuchet MS" charset="0"/>
              </a:rPr>
              <a:t>Cold lab experiments &amp; numerical modeling of oil entrainment &amp; movement through ice</a:t>
            </a:r>
          </a:p>
          <a:p>
            <a:pPr>
              <a:lnSpc>
                <a:spcPct val="90000"/>
              </a:lnSpc>
              <a:spcBef>
                <a:spcPts val="700"/>
              </a:spcBef>
              <a:buSzPct val="100000"/>
              <a:buFont typeface="Trebuchet MS" charset="0"/>
              <a:buChar char="•"/>
            </a:pPr>
            <a:r>
              <a:rPr lang="en-US" sz="1800">
                <a:latin typeface="Trebuchet MS" charset="0"/>
                <a:ea typeface="ヒラギノ角ゴ ProN W3" charset="0"/>
                <a:cs typeface="ヒラギノ角ゴ ProN W3" charset="0"/>
                <a:sym typeface="Trebuchet MS" charset="0"/>
              </a:rPr>
              <a:t>Goal: Inform oil-spill response in coastal ice settings; improve oil-in-ice detection &amp; modeling of ecological impacts</a:t>
            </a:r>
          </a:p>
        </p:txBody>
      </p:sp>
      <p:pic>
        <p:nvPicPr>
          <p:cNvPr id="3277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4738" y="0"/>
            <a:ext cx="2989262"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5000" y="-6350"/>
            <a:ext cx="360363"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ext Box 9"/>
          <p:cNvSpPr txBox="1">
            <a:spLocks noChangeArrowheads="1"/>
          </p:cNvSpPr>
          <p:nvPr/>
        </p:nvSpPr>
        <p:spPr bwMode="auto">
          <a:xfrm>
            <a:off x="5370513" y="262255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800">
                <a:ea typeface="ヒラギノ角ゴ ProN W3" charset="0"/>
                <a:sym typeface="Arial" charset="0"/>
              </a:rPr>
              <a:t>1</a:t>
            </a:r>
          </a:p>
        </p:txBody>
      </p:sp>
      <p:sp>
        <p:nvSpPr>
          <p:cNvPr id="32776" name="Text Box 10"/>
          <p:cNvSpPr txBox="1">
            <a:spLocks noChangeArrowheads="1"/>
          </p:cNvSpPr>
          <p:nvPr/>
        </p:nvSpPr>
        <p:spPr bwMode="auto">
          <a:xfrm>
            <a:off x="5334000" y="381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800">
                <a:ea typeface="ヒラギノ角ゴ ProN W3" charset="0"/>
                <a:sym typeface="Arial" charset="0"/>
              </a:rPr>
              <a:t>0</a:t>
            </a:r>
          </a:p>
        </p:txBody>
      </p:sp>
      <p:sp>
        <p:nvSpPr>
          <p:cNvPr id="32777" name="Text Box 11"/>
          <p:cNvSpPr txBox="1">
            <a:spLocks noChangeArrowheads="1"/>
          </p:cNvSpPr>
          <p:nvPr/>
        </p:nvSpPr>
        <p:spPr bwMode="auto">
          <a:xfrm rot="-5400000">
            <a:off x="4905375" y="1208088"/>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a:ea typeface="ヒラギノ角ゴ ProN W3" charset="0"/>
                <a:cs typeface="ヒラギノ角ゴ ProN W3" charset="0"/>
                <a:sym typeface="Arial" charset="0"/>
              </a:rPr>
              <a:t>Porosity</a:t>
            </a:r>
          </a:p>
        </p:txBody>
      </p:sp>
    </p:spTree>
    <p:extLst>
      <p:ext uri="{BB962C8B-B14F-4D97-AF65-F5344CB8AC3E}">
        <p14:creationId xmlns:p14="http://schemas.microsoft.com/office/powerpoint/2010/main" val="3190255747"/>
      </p:ext>
    </p:extLst>
  </p:cSld>
  <p:clrMapOvr>
    <a:masterClrMapping/>
  </p:clrMapOvr>
  <p:transition>
    <p:zoom/>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305800" cy="838200"/>
          </a:xfrm>
        </p:spPr>
        <p:txBody>
          <a:bodyPr/>
          <a:lstStyle/>
          <a:p>
            <a:r>
              <a:rPr lang="en-US" dirty="0" smtClean="0"/>
              <a:t>Now – Access to SAR Imagery</a:t>
            </a:r>
            <a:endParaRPr lang="en-US" dirty="0"/>
          </a:p>
        </p:txBody>
      </p:sp>
      <p:sp>
        <p:nvSpPr>
          <p:cNvPr id="3" name="Content Placeholder 2"/>
          <p:cNvSpPr>
            <a:spLocks noGrp="1"/>
          </p:cNvSpPr>
          <p:nvPr>
            <p:ph idx="1"/>
          </p:nvPr>
        </p:nvSpPr>
        <p:spPr>
          <a:xfrm>
            <a:off x="5105400" y="1295400"/>
            <a:ext cx="4038600" cy="4830763"/>
          </a:xfrm>
        </p:spPr>
        <p:txBody>
          <a:bodyPr/>
          <a:lstStyle/>
          <a:p>
            <a:r>
              <a:rPr lang="en-US" sz="1800" dirty="0" smtClean="0"/>
              <a:t>Capabilities</a:t>
            </a:r>
          </a:p>
          <a:p>
            <a:pPr lvl="1"/>
            <a:r>
              <a:rPr lang="en-US" sz="1600" dirty="0" smtClean="0"/>
              <a:t>UAF has access to near real time SAR imagery from ALOS and ERS-2</a:t>
            </a:r>
          </a:p>
          <a:p>
            <a:pPr lvl="1"/>
            <a:r>
              <a:rPr lang="en-US" sz="1600" dirty="0" smtClean="0"/>
              <a:t>Currently provide over 3000 NRT products per year</a:t>
            </a:r>
          </a:p>
          <a:p>
            <a:pPr lvl="1"/>
            <a:r>
              <a:rPr lang="en-US" sz="1600" dirty="0" smtClean="0"/>
              <a:t>Data can be processed to images and distributed electronically </a:t>
            </a:r>
          </a:p>
          <a:p>
            <a:pPr lvl="1"/>
            <a:r>
              <a:rPr lang="en-US" sz="1600" dirty="0" smtClean="0"/>
              <a:t>Detection of open water slicks and analyst-based slick mapping possible</a:t>
            </a:r>
          </a:p>
          <a:p>
            <a:r>
              <a:rPr lang="en-US" sz="1800" dirty="0" smtClean="0"/>
              <a:t>Limitations</a:t>
            </a:r>
          </a:p>
          <a:p>
            <a:pPr lvl="1"/>
            <a:r>
              <a:rPr lang="en-US" sz="1600" dirty="0" smtClean="0"/>
              <a:t>Response time may be hampered by data availability</a:t>
            </a:r>
          </a:p>
          <a:p>
            <a:pPr lvl="1"/>
            <a:r>
              <a:rPr lang="en-US" sz="1600" dirty="0" smtClean="0"/>
              <a:t>No automated detection or characterization of natural slicks available</a:t>
            </a:r>
            <a:endParaRPr lang="en-US" sz="1600" dirty="0"/>
          </a:p>
        </p:txBody>
      </p:sp>
      <p:pic>
        <p:nvPicPr>
          <p:cNvPr id="4" name="Content Placeholder 4" descr="22May2010.jp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21407" r="-235"/>
          <a:stretch/>
        </p:blipFill>
        <p:spPr bwMode="auto">
          <a:xfrm>
            <a:off x="76200" y="1295400"/>
            <a:ext cx="5022087"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grpSp>
        <p:nvGrpSpPr>
          <p:cNvPr id="5" name="Group 5"/>
          <p:cNvGrpSpPr>
            <a:grpSpLocks/>
          </p:cNvGrpSpPr>
          <p:nvPr/>
        </p:nvGrpSpPr>
        <p:grpSpPr bwMode="auto">
          <a:xfrm>
            <a:off x="2978989" y="3504425"/>
            <a:ext cx="2133600" cy="457200"/>
            <a:chOff x="5638800" y="3505201"/>
            <a:chExt cx="2133600" cy="457199"/>
          </a:xfrm>
        </p:grpSpPr>
        <p:sp>
          <p:nvSpPr>
            <p:cNvPr id="6" name="TextBox 6"/>
            <p:cNvSpPr txBox="1">
              <a:spLocks noChangeArrowheads="1"/>
            </p:cNvSpPr>
            <p:nvPr/>
          </p:nvSpPr>
          <p:spPr bwMode="auto">
            <a:xfrm>
              <a:off x="5924506" y="3685401"/>
              <a:ext cx="1847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i="1" dirty="0">
                  <a:solidFill>
                    <a:schemeClr val="bg1"/>
                  </a:solidFill>
                </a:rPr>
                <a:t>Deepwater Horizon</a:t>
              </a:r>
              <a:r>
                <a:rPr lang="en-US" sz="1200" dirty="0">
                  <a:solidFill>
                    <a:schemeClr val="bg1"/>
                  </a:solidFill>
                </a:rPr>
                <a:t> Site</a:t>
              </a:r>
              <a:endParaRPr lang="en-US" sz="1200" i="1" dirty="0">
                <a:solidFill>
                  <a:schemeClr val="bg1"/>
                </a:solidFill>
              </a:endParaRPr>
            </a:p>
          </p:txBody>
        </p:sp>
        <p:cxnSp>
          <p:nvCxnSpPr>
            <p:cNvPr id="7" name="Straight Arrow Connector 6"/>
            <p:cNvCxnSpPr/>
            <p:nvPr/>
          </p:nvCxnSpPr>
          <p:spPr>
            <a:xfrm rot="10800000">
              <a:off x="5638800" y="3505201"/>
              <a:ext cx="304800" cy="2762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8" name="TextBox 7"/>
          <p:cNvSpPr txBox="1"/>
          <p:nvPr/>
        </p:nvSpPr>
        <p:spPr>
          <a:xfrm>
            <a:off x="121243" y="5865168"/>
            <a:ext cx="1174157" cy="230832"/>
          </a:xfrm>
          <a:prstGeom prst="rect">
            <a:avLst/>
          </a:prstGeom>
          <a:noFill/>
        </p:spPr>
        <p:txBody>
          <a:bodyPr wrap="none" rtlCol="0">
            <a:spAutoFit/>
          </a:bodyPr>
          <a:lstStyle/>
          <a:p>
            <a:r>
              <a:rPr lang="en-US" sz="900" b="1" dirty="0" smtClean="0">
                <a:solidFill>
                  <a:schemeClr val="bg1"/>
                </a:solidFill>
              </a:rPr>
              <a:t>©JAXA/METI 2010</a:t>
            </a:r>
            <a:endParaRPr lang="en-US" sz="900" dirty="0">
              <a:solidFill>
                <a:schemeClr val="bg1"/>
              </a:solidFill>
            </a:endParaRPr>
          </a:p>
        </p:txBody>
      </p:sp>
      <p:sp>
        <p:nvSpPr>
          <p:cNvPr id="11" name="TextBox 10"/>
          <p:cNvSpPr txBox="1"/>
          <p:nvPr/>
        </p:nvSpPr>
        <p:spPr>
          <a:xfrm>
            <a:off x="990600" y="1295400"/>
            <a:ext cx="3733800" cy="369332"/>
          </a:xfrm>
          <a:prstGeom prst="rect">
            <a:avLst/>
          </a:prstGeom>
          <a:noFill/>
        </p:spPr>
        <p:txBody>
          <a:bodyPr wrap="square" rtlCol="0">
            <a:spAutoFit/>
          </a:bodyPr>
          <a:lstStyle/>
          <a:p>
            <a:r>
              <a:rPr lang="en-US" sz="1800" dirty="0" smtClean="0">
                <a:solidFill>
                  <a:schemeClr val="bg1"/>
                </a:solidFill>
              </a:rPr>
              <a:t>ALOS PALSAR Imagery of Oil Spill</a:t>
            </a:r>
            <a:endParaRPr lang="en-US" sz="1800" dirty="0">
              <a:solidFill>
                <a:schemeClr val="bg1"/>
              </a:solidFill>
            </a:endParaRPr>
          </a:p>
        </p:txBody>
      </p:sp>
    </p:spTree>
    <p:extLst>
      <p:ext uri="{BB962C8B-B14F-4D97-AF65-F5344CB8AC3E}">
        <p14:creationId xmlns:p14="http://schemas.microsoft.com/office/powerpoint/2010/main" val="382725434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8660" y="1600200"/>
            <a:ext cx="7786680" cy="4525963"/>
          </a:xfrm>
        </p:spPr>
      </p:pic>
    </p:spTree>
    <p:extLst>
      <p:ext uri="{BB962C8B-B14F-4D97-AF65-F5344CB8AC3E}">
        <p14:creationId xmlns:p14="http://schemas.microsoft.com/office/powerpoint/2010/main" val="202413014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6"/>
          <p:cNvGrpSpPr>
            <a:grpSpLocks/>
          </p:cNvGrpSpPr>
          <p:nvPr/>
        </p:nvGrpSpPr>
        <p:grpSpPr bwMode="auto">
          <a:xfrm>
            <a:off x="4435475" y="1219200"/>
            <a:ext cx="4403725" cy="2078183"/>
            <a:chOff x="4484688" y="887845"/>
            <a:chExt cx="4403725" cy="2078182"/>
          </a:xfrm>
        </p:grpSpPr>
        <p:pic>
          <p:nvPicPr>
            <p:cNvPr id="24" name="Picture 5" descr="Rsat-2_Mode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561" b="9102"/>
            <a:stretch/>
          </p:blipFill>
          <p:spPr bwMode="auto">
            <a:xfrm>
              <a:off x="4484688" y="887845"/>
              <a:ext cx="4403725" cy="207818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 name="Text Box 7"/>
            <p:cNvSpPr txBox="1">
              <a:spLocks noChangeArrowheads="1"/>
            </p:cNvSpPr>
            <p:nvPr/>
          </p:nvSpPr>
          <p:spPr bwMode="auto">
            <a:xfrm>
              <a:off x="6991350" y="1047750"/>
              <a:ext cx="1714500" cy="2746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a:solidFill>
                    <a:schemeClr val="tx1"/>
                  </a:solidFill>
                  <a:latin typeface="Times New Roman" charset="0"/>
                  <a:ea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pPr>
                <a:spcBef>
                  <a:spcPct val="50000"/>
                </a:spcBef>
              </a:pPr>
              <a:r>
                <a:rPr lang="en-US" sz="1200" b="1">
                  <a:latin typeface="Arial" charset="0"/>
                </a:rPr>
                <a:t>RADARSAT-2</a:t>
              </a:r>
            </a:p>
          </p:txBody>
        </p:sp>
      </p:grpSp>
      <p:sp>
        <p:nvSpPr>
          <p:cNvPr id="2" name="Title 1"/>
          <p:cNvSpPr>
            <a:spLocks noGrp="1"/>
          </p:cNvSpPr>
          <p:nvPr>
            <p:ph type="title"/>
          </p:nvPr>
        </p:nvSpPr>
        <p:spPr/>
        <p:txBody>
          <a:bodyPr>
            <a:normAutofit fontScale="90000"/>
          </a:bodyPr>
          <a:lstStyle/>
          <a:p>
            <a:r>
              <a:rPr lang="en-US" dirty="0" smtClean="0"/>
              <a:t>Near Term – Enhanced SAR Coverage</a:t>
            </a:r>
            <a:endParaRPr lang="en-US" dirty="0"/>
          </a:p>
        </p:txBody>
      </p:sp>
      <p:sp>
        <p:nvSpPr>
          <p:cNvPr id="4" name="Text Box 3"/>
          <p:cNvSpPr txBox="1">
            <a:spLocks noChangeArrowheads="1"/>
          </p:cNvSpPr>
          <p:nvPr/>
        </p:nvSpPr>
        <p:spPr bwMode="auto">
          <a:xfrm>
            <a:off x="352425" y="1185863"/>
            <a:ext cx="38798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charset="0"/>
                <a:ea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sz="1600" b="1" dirty="0">
                <a:latin typeface="Arial" charset="0"/>
              </a:rPr>
              <a:t>Collection Modes (Swath / Resolution)</a:t>
            </a:r>
          </a:p>
        </p:txBody>
      </p:sp>
      <p:grpSp>
        <p:nvGrpSpPr>
          <p:cNvPr id="5" name="Group 5"/>
          <p:cNvGrpSpPr>
            <a:grpSpLocks/>
          </p:cNvGrpSpPr>
          <p:nvPr/>
        </p:nvGrpSpPr>
        <p:grpSpPr bwMode="auto">
          <a:xfrm>
            <a:off x="288925" y="1676400"/>
            <a:ext cx="4085291" cy="4419601"/>
            <a:chOff x="182" y="1077"/>
            <a:chExt cx="2554" cy="2763"/>
          </a:xfrm>
        </p:grpSpPr>
        <p:sp>
          <p:nvSpPr>
            <p:cNvPr id="6" name="Text Box 6"/>
            <p:cNvSpPr txBox="1">
              <a:spLocks noChangeArrowheads="1"/>
            </p:cNvSpPr>
            <p:nvPr/>
          </p:nvSpPr>
          <p:spPr bwMode="auto">
            <a:xfrm>
              <a:off x="182" y="1077"/>
              <a:ext cx="2391"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charset="0"/>
                  <a:ea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pPr algn="l"/>
              <a:r>
                <a:rPr lang="en-US" sz="1200" b="1">
                  <a:latin typeface="Arial" charset="0"/>
                </a:rPr>
                <a:t>ScanSAR  Wide (450 km / 100 m) - RS</a:t>
              </a:r>
            </a:p>
          </p:txBody>
        </p:sp>
        <p:sp>
          <p:nvSpPr>
            <p:cNvPr id="7" name="Text Box 7"/>
            <p:cNvSpPr txBox="1">
              <a:spLocks noChangeArrowheads="1"/>
            </p:cNvSpPr>
            <p:nvPr/>
          </p:nvSpPr>
          <p:spPr bwMode="auto">
            <a:xfrm>
              <a:off x="816" y="2377"/>
              <a:ext cx="1661"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charset="0"/>
                  <a:ea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sz="1200" b="1" dirty="0">
                  <a:latin typeface="Arial" charset="0"/>
                </a:rPr>
                <a:t>Standard (Image)</a:t>
              </a:r>
            </a:p>
            <a:p>
              <a:r>
                <a:rPr lang="en-US" sz="1200" b="1" dirty="0">
                  <a:latin typeface="Arial" charset="0"/>
                </a:rPr>
                <a:t>(100 km / 25 m)</a:t>
              </a:r>
            </a:p>
            <a:p>
              <a:r>
                <a:rPr lang="en-US" sz="1200" b="1" dirty="0">
                  <a:latin typeface="Arial" charset="0"/>
                </a:rPr>
                <a:t>RS/ES/TS/CSM</a:t>
              </a:r>
            </a:p>
          </p:txBody>
        </p:sp>
        <p:sp>
          <p:nvSpPr>
            <p:cNvPr id="8" name="Line 8"/>
            <p:cNvSpPr>
              <a:spLocks noChangeShapeType="1"/>
            </p:cNvSpPr>
            <p:nvPr/>
          </p:nvSpPr>
          <p:spPr bwMode="auto">
            <a:xfrm flipV="1">
              <a:off x="604" y="2771"/>
              <a:ext cx="228" cy="17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 name="Text Box 9"/>
            <p:cNvSpPr txBox="1">
              <a:spLocks noChangeArrowheads="1"/>
            </p:cNvSpPr>
            <p:nvPr/>
          </p:nvSpPr>
          <p:spPr bwMode="auto">
            <a:xfrm>
              <a:off x="584" y="3377"/>
              <a:ext cx="2152"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charset="0"/>
                  <a:ea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sz="1200" b="1" dirty="0">
                  <a:latin typeface="Arial" charset="0"/>
                </a:rPr>
                <a:t>Fine Mode (50 km / 8 m) - RS</a:t>
              </a:r>
            </a:p>
          </p:txBody>
        </p:sp>
        <p:sp>
          <p:nvSpPr>
            <p:cNvPr id="10" name="Rectangle 10"/>
            <p:cNvSpPr>
              <a:spLocks noChangeAspect="1" noChangeArrowheads="1"/>
            </p:cNvSpPr>
            <p:nvPr/>
          </p:nvSpPr>
          <p:spPr bwMode="auto">
            <a:xfrm>
              <a:off x="192" y="1081"/>
              <a:ext cx="2460" cy="2269"/>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400" b="1">
                <a:latin typeface="Arial" charset="0"/>
              </a:endParaRPr>
            </a:p>
          </p:txBody>
        </p:sp>
        <p:sp>
          <p:nvSpPr>
            <p:cNvPr id="11" name="Rectangle 11"/>
            <p:cNvSpPr>
              <a:spLocks noChangeAspect="1" noChangeArrowheads="1"/>
            </p:cNvSpPr>
            <p:nvPr/>
          </p:nvSpPr>
          <p:spPr bwMode="auto">
            <a:xfrm>
              <a:off x="192" y="2852"/>
              <a:ext cx="547" cy="498"/>
            </a:xfrm>
            <a:prstGeom prst="rect">
              <a:avLst/>
            </a:prstGeom>
            <a:solidFill>
              <a:srgbClr val="FFFF99">
                <a:alpha val="50195"/>
              </a:srgbClr>
            </a:solidFill>
            <a:ln w="31750">
              <a:solidFill>
                <a:schemeClr val="tx1"/>
              </a:solidFill>
              <a:miter lim="800000"/>
              <a:headEnd/>
              <a:tailEnd/>
            </a:ln>
          </p:spPr>
          <p:txBody>
            <a:bodyPr wrap="none" anchor="ctr"/>
            <a:lstStyle/>
            <a:p>
              <a:endParaRPr lang="en-US"/>
            </a:p>
          </p:txBody>
        </p:sp>
        <p:sp>
          <p:nvSpPr>
            <p:cNvPr id="12" name="Rectangle 12"/>
            <p:cNvSpPr>
              <a:spLocks noChangeAspect="1" noChangeArrowheads="1"/>
            </p:cNvSpPr>
            <p:nvPr/>
          </p:nvSpPr>
          <p:spPr bwMode="auto">
            <a:xfrm>
              <a:off x="192" y="3100"/>
              <a:ext cx="273" cy="250"/>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 name="Rectangle 13"/>
            <p:cNvSpPr>
              <a:spLocks noChangeAspect="1" noChangeArrowheads="1"/>
            </p:cNvSpPr>
            <p:nvPr/>
          </p:nvSpPr>
          <p:spPr bwMode="auto">
            <a:xfrm>
              <a:off x="192" y="1333"/>
              <a:ext cx="2187" cy="2017"/>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400" b="1">
                <a:latin typeface="Arial" charset="0"/>
              </a:endParaRPr>
            </a:p>
          </p:txBody>
        </p:sp>
        <p:sp>
          <p:nvSpPr>
            <p:cNvPr id="14" name="Rectangle 14"/>
            <p:cNvSpPr>
              <a:spLocks noChangeAspect="1" noChangeArrowheads="1"/>
            </p:cNvSpPr>
            <p:nvPr/>
          </p:nvSpPr>
          <p:spPr bwMode="auto">
            <a:xfrm>
              <a:off x="192" y="1834"/>
              <a:ext cx="1665" cy="1516"/>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 name="Text Box 15"/>
            <p:cNvSpPr txBox="1">
              <a:spLocks noChangeArrowheads="1"/>
            </p:cNvSpPr>
            <p:nvPr/>
          </p:nvSpPr>
          <p:spPr bwMode="auto">
            <a:xfrm>
              <a:off x="182" y="1422"/>
              <a:ext cx="2391"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charset="0"/>
                  <a:ea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pPr algn="l"/>
              <a:r>
                <a:rPr lang="en-US" sz="1200" b="1">
                  <a:latin typeface="Arial" charset="0"/>
                </a:rPr>
                <a:t>Wideswath (400 km / 150 m) - ES</a:t>
              </a:r>
            </a:p>
          </p:txBody>
        </p:sp>
        <p:sp>
          <p:nvSpPr>
            <p:cNvPr id="16" name="Text Box 16"/>
            <p:cNvSpPr txBox="1">
              <a:spLocks noChangeArrowheads="1"/>
            </p:cNvSpPr>
            <p:nvPr/>
          </p:nvSpPr>
          <p:spPr bwMode="auto">
            <a:xfrm>
              <a:off x="182" y="1836"/>
              <a:ext cx="239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charset="0"/>
                  <a:ea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pPr algn="l"/>
              <a:r>
                <a:rPr lang="en-US" sz="1200" b="1">
                  <a:latin typeface="Arial" charset="0"/>
                </a:rPr>
                <a:t>ScanSAR  Narrow </a:t>
              </a:r>
            </a:p>
            <a:p>
              <a:pPr algn="l"/>
              <a:r>
                <a:rPr lang="en-US" sz="1200" b="1">
                  <a:latin typeface="Arial" charset="0"/>
                </a:rPr>
                <a:t>(300 km / 100 m) - RS</a:t>
              </a:r>
            </a:p>
          </p:txBody>
        </p:sp>
        <p:sp>
          <p:nvSpPr>
            <p:cNvPr id="17" name="Rectangle 17"/>
            <p:cNvSpPr>
              <a:spLocks noChangeAspect="1" noChangeArrowheads="1"/>
            </p:cNvSpPr>
            <p:nvPr/>
          </p:nvSpPr>
          <p:spPr bwMode="auto">
            <a:xfrm>
              <a:off x="203" y="3240"/>
              <a:ext cx="109" cy="100"/>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 name="Text Box 18"/>
            <p:cNvSpPr txBox="1">
              <a:spLocks noChangeArrowheads="1"/>
            </p:cNvSpPr>
            <p:nvPr/>
          </p:nvSpPr>
          <p:spPr bwMode="auto">
            <a:xfrm>
              <a:off x="425" y="3502"/>
              <a:ext cx="2152"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charset="0"/>
                  <a:ea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pPr algn="l"/>
              <a:r>
                <a:rPr lang="en-US" sz="1200" b="1">
                  <a:latin typeface="Arial" charset="0"/>
                </a:rPr>
                <a:t>Ultra-Fine Mode (20 km / 3 m) – RS2/TS/CSM</a:t>
              </a:r>
            </a:p>
          </p:txBody>
        </p:sp>
        <p:sp>
          <p:nvSpPr>
            <p:cNvPr id="19" name="Text Box 19"/>
            <p:cNvSpPr txBox="1">
              <a:spLocks noChangeArrowheads="1"/>
            </p:cNvSpPr>
            <p:nvPr/>
          </p:nvSpPr>
          <p:spPr bwMode="auto">
            <a:xfrm>
              <a:off x="344" y="3668"/>
              <a:ext cx="2152"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charset="0"/>
                  <a:ea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sz="1200" b="1">
                  <a:latin typeface="Arial" charset="0"/>
                </a:rPr>
                <a:t>Spotlight Mode ( 5 km / 1 m)  TS/CSM</a:t>
              </a:r>
            </a:p>
          </p:txBody>
        </p:sp>
        <p:sp>
          <p:nvSpPr>
            <p:cNvPr id="20" name="Line 20"/>
            <p:cNvSpPr>
              <a:spLocks noChangeShapeType="1"/>
            </p:cNvSpPr>
            <p:nvPr/>
          </p:nvSpPr>
          <p:spPr bwMode="auto">
            <a:xfrm flipH="1" flipV="1">
              <a:off x="224" y="3322"/>
              <a:ext cx="216" cy="33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 name="Line 21"/>
            <p:cNvSpPr>
              <a:spLocks noChangeShapeType="1"/>
            </p:cNvSpPr>
            <p:nvPr/>
          </p:nvSpPr>
          <p:spPr bwMode="auto">
            <a:xfrm flipH="1" flipV="1">
              <a:off x="271" y="3267"/>
              <a:ext cx="177" cy="27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 name="Line 22"/>
            <p:cNvSpPr>
              <a:spLocks noChangeShapeType="1"/>
            </p:cNvSpPr>
            <p:nvPr/>
          </p:nvSpPr>
          <p:spPr bwMode="auto">
            <a:xfrm flipH="1" flipV="1">
              <a:off x="426" y="3156"/>
              <a:ext cx="177" cy="27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9" name="Content Placeholder 2"/>
          <p:cNvSpPr>
            <a:spLocks noGrp="1"/>
          </p:cNvSpPr>
          <p:nvPr>
            <p:ph idx="1"/>
          </p:nvPr>
        </p:nvSpPr>
        <p:spPr>
          <a:xfrm>
            <a:off x="4267200" y="3352800"/>
            <a:ext cx="4724399" cy="2743200"/>
          </a:xfrm>
        </p:spPr>
        <p:txBody>
          <a:bodyPr>
            <a:normAutofit lnSpcReduction="10000"/>
          </a:bodyPr>
          <a:lstStyle/>
          <a:p>
            <a:r>
              <a:rPr lang="en-US" sz="1800" dirty="0" smtClean="0"/>
              <a:t>Capabilities</a:t>
            </a:r>
          </a:p>
          <a:p>
            <a:pPr lvl="1"/>
            <a:r>
              <a:rPr lang="en-US" sz="1600" dirty="0" smtClean="0"/>
              <a:t>Acquire access to all available SAR data sources</a:t>
            </a:r>
          </a:p>
          <a:p>
            <a:pPr lvl="2"/>
            <a:r>
              <a:rPr lang="en-US" sz="1050" dirty="0" smtClean="0"/>
              <a:t>RADARSAT-2, COSMO-SKYMED, TERRASAR-X, etc</a:t>
            </a:r>
          </a:p>
          <a:p>
            <a:pPr lvl="1"/>
            <a:r>
              <a:rPr lang="en-US" sz="1600" dirty="0" smtClean="0"/>
              <a:t>Greatly enhanced revisit time allows for quick response</a:t>
            </a:r>
          </a:p>
          <a:p>
            <a:pPr lvl="1"/>
            <a:r>
              <a:rPr lang="en-US" sz="1600" dirty="0" smtClean="0"/>
              <a:t>Develop capability to analyze, fuse and distribute multi-sensor SAR products</a:t>
            </a:r>
          </a:p>
          <a:p>
            <a:r>
              <a:rPr lang="en-US" sz="1800" dirty="0" smtClean="0"/>
              <a:t>Limitations</a:t>
            </a:r>
          </a:p>
          <a:p>
            <a:pPr lvl="1"/>
            <a:r>
              <a:rPr lang="en-US" sz="1600" dirty="0" smtClean="0"/>
              <a:t>SAR only</a:t>
            </a:r>
            <a:endParaRPr lang="en-US" sz="1600" dirty="0"/>
          </a:p>
        </p:txBody>
      </p:sp>
    </p:spTree>
    <p:extLst>
      <p:ext uri="{BB962C8B-B14F-4D97-AF65-F5344CB8AC3E}">
        <p14:creationId xmlns:p14="http://schemas.microsoft.com/office/powerpoint/2010/main" val="3999530907"/>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Long Term - Development of Operational, Multi-Sensor Capability</a:t>
            </a:r>
            <a:endParaRPr lang="en-US" dirty="0"/>
          </a:p>
        </p:txBody>
      </p:sp>
      <p:sp>
        <p:nvSpPr>
          <p:cNvPr id="3" name="Content Placeholder 2"/>
          <p:cNvSpPr>
            <a:spLocks noGrp="1"/>
          </p:cNvSpPr>
          <p:nvPr>
            <p:ph idx="1"/>
          </p:nvPr>
        </p:nvSpPr>
        <p:spPr>
          <a:xfrm>
            <a:off x="4724400" y="1447800"/>
            <a:ext cx="4343400" cy="4191000"/>
          </a:xfrm>
        </p:spPr>
        <p:txBody>
          <a:bodyPr/>
          <a:lstStyle/>
          <a:p>
            <a:r>
              <a:rPr lang="en-US" sz="1800" dirty="0" smtClean="0"/>
              <a:t>Capabilities</a:t>
            </a:r>
          </a:p>
          <a:p>
            <a:pPr lvl="1"/>
            <a:r>
              <a:rPr lang="en-US" sz="1800" dirty="0" smtClean="0"/>
              <a:t>An operational capability for oil spill/slick detection and monitoring is possible given the great variety of commercial sensors available</a:t>
            </a:r>
          </a:p>
          <a:p>
            <a:pPr lvl="1"/>
            <a:r>
              <a:rPr lang="en-US" sz="1800" dirty="0" smtClean="0"/>
              <a:t>Capability based on SAR data with Multispectral data providing additional imagery, as available</a:t>
            </a:r>
          </a:p>
          <a:p>
            <a:pPr lvl="1"/>
            <a:r>
              <a:rPr lang="en-US" sz="1800" dirty="0" smtClean="0"/>
              <a:t>Algorithms exist for detection, but need to be procured and integrated into an operational environment</a:t>
            </a:r>
          </a:p>
          <a:p>
            <a:r>
              <a:rPr lang="en-US" sz="1800" dirty="0" smtClean="0"/>
              <a:t>Limitations</a:t>
            </a:r>
          </a:p>
          <a:p>
            <a:pPr lvl="1"/>
            <a:r>
              <a:rPr lang="en-US" sz="1800" dirty="0" smtClean="0"/>
              <a:t>Oil under ice still a research area</a:t>
            </a:r>
          </a:p>
          <a:p>
            <a:pPr lvl="1"/>
            <a:endParaRPr lang="en-US" sz="1400" dirty="0"/>
          </a:p>
        </p:txBody>
      </p:sp>
      <p:pic>
        <p:nvPicPr>
          <p:cNvPr id="6" name="Content Placeholder 3" descr="23May2010_google.jpg"/>
          <p:cNvPicPr>
            <a:picLocks noChangeAspect="1"/>
          </p:cNvPicPr>
          <p:nvPr/>
        </p:nvPicPr>
        <p:blipFill>
          <a:blip r:embed="rId2" cstate="print">
            <a:extLst>
              <a:ext uri="{28A0092B-C50C-407E-A947-70E740481C1C}">
                <a14:useLocalDpi xmlns:a14="http://schemas.microsoft.com/office/drawing/2010/main" val="0"/>
              </a:ext>
            </a:extLst>
          </a:blip>
          <a:srcRect l="610" t="7887" r="30009" b="13245"/>
          <a:stretch>
            <a:fillRect/>
          </a:stretch>
        </p:blipFill>
        <p:spPr bwMode="auto">
          <a:xfrm>
            <a:off x="838200" y="4572000"/>
            <a:ext cx="2517766"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7" name="Content Placeholder 4" descr="22May2010.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21407" r="-235"/>
          <a:stretch/>
        </p:blipFill>
        <p:spPr bwMode="auto">
          <a:xfrm>
            <a:off x="76200" y="1295400"/>
            <a:ext cx="1932588"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8" name="Picture 5"/>
          <p:cNvPicPr>
            <a:picLocks noChangeAspect="1"/>
          </p:cNvPicPr>
          <p:nvPr/>
        </p:nvPicPr>
        <p:blipFill>
          <a:blip r:embed="rId5" cstate="print">
            <a:extLst>
              <a:ext uri="{28A0092B-C50C-407E-A947-70E740481C1C}">
                <a14:useLocalDpi xmlns:a14="http://schemas.microsoft.com/office/drawing/2010/main" val="0"/>
              </a:ext>
            </a:extLst>
          </a:blip>
          <a:srcRect l="28571" t="19305" r="7143" b="11310"/>
          <a:stretch>
            <a:fillRect/>
          </a:stretch>
        </p:blipFill>
        <p:spPr bwMode="auto">
          <a:xfrm>
            <a:off x="2286000" y="1828800"/>
            <a:ext cx="2057326"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2057400" y="1219200"/>
            <a:ext cx="659293" cy="369332"/>
          </a:xfrm>
          <a:prstGeom prst="rect">
            <a:avLst/>
          </a:prstGeom>
          <a:noFill/>
        </p:spPr>
        <p:txBody>
          <a:bodyPr wrap="none" rtlCol="0">
            <a:spAutoFit/>
          </a:bodyPr>
          <a:lstStyle/>
          <a:p>
            <a:r>
              <a:rPr lang="en-US" sz="1800" dirty="0" smtClean="0"/>
              <a:t>SAR</a:t>
            </a:r>
            <a:endParaRPr lang="en-US" sz="1800" dirty="0"/>
          </a:p>
        </p:txBody>
      </p:sp>
      <p:sp>
        <p:nvSpPr>
          <p:cNvPr id="10" name="TextBox 9"/>
          <p:cNvSpPr txBox="1"/>
          <p:nvPr/>
        </p:nvSpPr>
        <p:spPr>
          <a:xfrm>
            <a:off x="762000" y="3200400"/>
            <a:ext cx="1557149" cy="369332"/>
          </a:xfrm>
          <a:prstGeom prst="rect">
            <a:avLst/>
          </a:prstGeom>
          <a:noFill/>
        </p:spPr>
        <p:txBody>
          <a:bodyPr wrap="none" rtlCol="0">
            <a:spAutoFit/>
          </a:bodyPr>
          <a:lstStyle/>
          <a:p>
            <a:r>
              <a:rPr lang="en-US" sz="1800" dirty="0" smtClean="0"/>
              <a:t>Multi-spectral</a:t>
            </a:r>
            <a:endParaRPr lang="en-US" sz="1800" dirty="0"/>
          </a:p>
        </p:txBody>
      </p:sp>
      <p:sp>
        <p:nvSpPr>
          <p:cNvPr id="11" name="TextBox 10"/>
          <p:cNvSpPr txBox="1"/>
          <p:nvPr/>
        </p:nvSpPr>
        <p:spPr>
          <a:xfrm>
            <a:off x="1981200" y="2438400"/>
            <a:ext cx="300082" cy="369332"/>
          </a:xfrm>
          <a:prstGeom prst="rect">
            <a:avLst/>
          </a:prstGeom>
          <a:noFill/>
        </p:spPr>
        <p:txBody>
          <a:bodyPr wrap="none" rtlCol="0">
            <a:spAutoFit/>
          </a:bodyPr>
          <a:lstStyle/>
          <a:p>
            <a:r>
              <a:rPr lang="en-US" dirty="0" smtClean="0"/>
              <a:t>+</a:t>
            </a:r>
            <a:endParaRPr lang="en-US" dirty="0"/>
          </a:p>
        </p:txBody>
      </p:sp>
      <p:sp>
        <p:nvSpPr>
          <p:cNvPr id="12" name="TextBox 11"/>
          <p:cNvSpPr txBox="1"/>
          <p:nvPr/>
        </p:nvSpPr>
        <p:spPr>
          <a:xfrm>
            <a:off x="3429000" y="4800600"/>
            <a:ext cx="1219200" cy="1077218"/>
          </a:xfrm>
          <a:prstGeom prst="rect">
            <a:avLst/>
          </a:prstGeom>
          <a:noFill/>
        </p:spPr>
        <p:txBody>
          <a:bodyPr wrap="square" rtlCol="0">
            <a:spAutoFit/>
          </a:bodyPr>
          <a:lstStyle/>
          <a:p>
            <a:r>
              <a:rPr lang="en-US" sz="1600" dirty="0" smtClean="0"/>
              <a:t>Automated spill map and predictions</a:t>
            </a:r>
            <a:endParaRPr lang="en-US" sz="1600" dirty="0"/>
          </a:p>
        </p:txBody>
      </p:sp>
      <p:sp>
        <p:nvSpPr>
          <p:cNvPr id="13" name="TextBox 12"/>
          <p:cNvSpPr txBox="1"/>
          <p:nvPr/>
        </p:nvSpPr>
        <p:spPr>
          <a:xfrm>
            <a:off x="1981200" y="3505200"/>
            <a:ext cx="300082" cy="369332"/>
          </a:xfrm>
          <a:prstGeom prst="rect">
            <a:avLst/>
          </a:prstGeom>
          <a:noFill/>
        </p:spPr>
        <p:txBody>
          <a:bodyPr wrap="none" rtlCol="0">
            <a:spAutoFit/>
          </a:bodyPr>
          <a:lstStyle/>
          <a:p>
            <a:r>
              <a:rPr lang="en-US" dirty="0" smtClean="0"/>
              <a:t>+</a:t>
            </a:r>
            <a:endParaRPr lang="en-US" dirty="0"/>
          </a:p>
        </p:txBody>
      </p:sp>
      <p:sp>
        <p:nvSpPr>
          <p:cNvPr id="14" name="TextBox 13"/>
          <p:cNvSpPr txBox="1"/>
          <p:nvPr/>
        </p:nvSpPr>
        <p:spPr>
          <a:xfrm>
            <a:off x="456580" y="3810000"/>
            <a:ext cx="3726050" cy="369332"/>
          </a:xfrm>
          <a:prstGeom prst="rect">
            <a:avLst/>
          </a:prstGeom>
          <a:noFill/>
        </p:spPr>
        <p:txBody>
          <a:bodyPr wrap="none" rtlCol="0">
            <a:spAutoFit/>
          </a:bodyPr>
          <a:lstStyle/>
          <a:p>
            <a:r>
              <a:rPr lang="en-US" sz="1800" dirty="0" smtClean="0"/>
              <a:t>In-Situ Observations and Modeling</a:t>
            </a:r>
            <a:endParaRPr lang="en-US" sz="1800" dirty="0"/>
          </a:p>
        </p:txBody>
      </p:sp>
      <p:cxnSp>
        <p:nvCxnSpPr>
          <p:cNvPr id="16" name="Straight Arrow Connector 15"/>
          <p:cNvCxnSpPr/>
          <p:nvPr/>
        </p:nvCxnSpPr>
        <p:spPr>
          <a:xfrm>
            <a:off x="2057400" y="4267200"/>
            <a:ext cx="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209800" y="4267200"/>
            <a:ext cx="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3104277"/>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p:cNvPicPr>
          <p:nvPr/>
        </p:nvPicPr>
        <p:blipFill>
          <a:blip r:embed="rId2">
            <a:extLst>
              <a:ext uri="{28A0092B-C50C-407E-A947-70E740481C1C}">
                <a14:useLocalDpi xmlns:a14="http://schemas.microsoft.com/office/drawing/2010/main" val="0"/>
              </a:ext>
            </a:extLst>
          </a:blip>
          <a:srcRect l="1041" r="1041" b="8968"/>
          <a:stretch>
            <a:fillRect/>
          </a:stretch>
        </p:blipFill>
        <p:spPr bwMode="auto">
          <a:xfrm>
            <a:off x="244475" y="114300"/>
            <a:ext cx="8655050"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1"/>
          <p:cNvSpPr>
            <a:spLocks noGrp="1"/>
          </p:cNvSpPr>
          <p:nvPr>
            <p:ph type="title"/>
          </p:nvPr>
        </p:nvSpPr>
        <p:spPr>
          <a:xfrm>
            <a:off x="76200" y="274638"/>
            <a:ext cx="8229600" cy="1143000"/>
          </a:xfrm>
        </p:spPr>
        <p:txBody>
          <a:bodyPr/>
          <a:lstStyle/>
          <a:p>
            <a:r>
              <a:rPr lang="en-US" altLang="en-US" smtClean="0"/>
              <a:t>Spaceborne vs. Airborne</a:t>
            </a:r>
          </a:p>
        </p:txBody>
      </p:sp>
      <p:sp>
        <p:nvSpPr>
          <p:cNvPr id="16388" name="Content Placeholder 2"/>
          <p:cNvSpPr>
            <a:spLocks noGrp="1"/>
          </p:cNvSpPr>
          <p:nvPr>
            <p:ph idx="1"/>
          </p:nvPr>
        </p:nvSpPr>
        <p:spPr>
          <a:xfrm>
            <a:off x="304800" y="1622425"/>
            <a:ext cx="4267200" cy="4525963"/>
          </a:xfrm>
        </p:spPr>
        <p:txBody>
          <a:bodyPr/>
          <a:lstStyle/>
          <a:p>
            <a:r>
              <a:rPr lang="en-US" altLang="en-US" sz="2400" smtClean="0"/>
              <a:t>Repeat Coverage</a:t>
            </a:r>
          </a:p>
          <a:p>
            <a:r>
              <a:rPr lang="en-US" altLang="en-US" sz="2400" smtClean="0"/>
              <a:t>Wide Swath</a:t>
            </a:r>
          </a:p>
          <a:p>
            <a:r>
              <a:rPr lang="en-US" altLang="en-US" sz="2400" smtClean="0"/>
              <a:t>Coarse resolution</a:t>
            </a:r>
          </a:p>
          <a:p>
            <a:r>
              <a:rPr lang="en-US" altLang="en-US" sz="2400" smtClean="0"/>
              <a:t>Weather Independent</a:t>
            </a:r>
          </a:p>
          <a:p>
            <a:r>
              <a:rPr lang="en-US" altLang="en-US" sz="2400" smtClean="0"/>
              <a:t>Long-term deployment</a:t>
            </a:r>
          </a:p>
        </p:txBody>
      </p:sp>
      <p:sp>
        <p:nvSpPr>
          <p:cNvPr id="16389" name="Content Placeholder 2"/>
          <p:cNvSpPr txBox="1">
            <a:spLocks/>
          </p:cNvSpPr>
          <p:nvPr/>
        </p:nvSpPr>
        <p:spPr bwMode="auto">
          <a:xfrm>
            <a:off x="4572000" y="1622425"/>
            <a:ext cx="3962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charset="0"/>
              <a:buChar char="•"/>
              <a:defRPr sz="3200">
                <a:solidFill>
                  <a:srgbClr val="236192"/>
                </a:solidFill>
                <a:latin typeface="Trebuchet MS" pitchFamily="34" charset="0"/>
              </a:defRPr>
            </a:lvl1pPr>
            <a:lvl2pPr marL="742950" indent="-285750">
              <a:spcBef>
                <a:spcPct val="20000"/>
              </a:spcBef>
              <a:buFont typeface="Arial" charset="0"/>
              <a:buChar char="–"/>
              <a:defRPr sz="2800">
                <a:solidFill>
                  <a:srgbClr val="236192"/>
                </a:solidFill>
                <a:latin typeface="Trebuchet MS" pitchFamily="34" charset="0"/>
              </a:defRPr>
            </a:lvl2pPr>
            <a:lvl3pPr marL="1143000" indent="-228600">
              <a:spcBef>
                <a:spcPct val="20000"/>
              </a:spcBef>
              <a:buFont typeface="Arial" charset="0"/>
              <a:buChar char="•"/>
              <a:defRPr sz="2400">
                <a:solidFill>
                  <a:srgbClr val="236192"/>
                </a:solidFill>
                <a:latin typeface="Trebuchet MS" pitchFamily="34" charset="0"/>
              </a:defRPr>
            </a:lvl3pPr>
            <a:lvl4pPr marL="1600200" indent="-228600">
              <a:spcBef>
                <a:spcPct val="20000"/>
              </a:spcBef>
              <a:buFont typeface="Arial" charset="0"/>
              <a:buChar char="–"/>
              <a:defRPr sz="2000">
                <a:solidFill>
                  <a:srgbClr val="236192"/>
                </a:solidFill>
                <a:latin typeface="Trebuchet MS" pitchFamily="34" charset="0"/>
              </a:defRPr>
            </a:lvl4pPr>
            <a:lvl5pPr marL="2057400" indent="-228600">
              <a:spcBef>
                <a:spcPct val="20000"/>
              </a:spcBef>
              <a:buFont typeface="Arial" charset="0"/>
              <a:buChar char="»"/>
              <a:defRPr sz="2000">
                <a:solidFill>
                  <a:srgbClr val="236192"/>
                </a:solidFill>
                <a:latin typeface="Trebuchet MS" pitchFamily="34" charset="0"/>
              </a:defRPr>
            </a:lvl5pPr>
            <a:lvl6pPr marL="2514600" indent="-228600" fontAlgn="base">
              <a:spcBef>
                <a:spcPct val="20000"/>
              </a:spcBef>
              <a:spcAft>
                <a:spcPct val="0"/>
              </a:spcAft>
              <a:buFont typeface="Arial" charset="0"/>
              <a:buChar char="»"/>
              <a:defRPr sz="2000">
                <a:solidFill>
                  <a:srgbClr val="236192"/>
                </a:solidFill>
                <a:latin typeface="Trebuchet MS" pitchFamily="34" charset="0"/>
              </a:defRPr>
            </a:lvl6pPr>
            <a:lvl7pPr marL="2971800" indent="-228600" fontAlgn="base">
              <a:spcBef>
                <a:spcPct val="20000"/>
              </a:spcBef>
              <a:spcAft>
                <a:spcPct val="0"/>
              </a:spcAft>
              <a:buFont typeface="Arial" charset="0"/>
              <a:buChar char="»"/>
              <a:defRPr sz="2000">
                <a:solidFill>
                  <a:srgbClr val="236192"/>
                </a:solidFill>
                <a:latin typeface="Trebuchet MS" pitchFamily="34" charset="0"/>
              </a:defRPr>
            </a:lvl7pPr>
            <a:lvl8pPr marL="3429000" indent="-228600" fontAlgn="base">
              <a:spcBef>
                <a:spcPct val="20000"/>
              </a:spcBef>
              <a:spcAft>
                <a:spcPct val="0"/>
              </a:spcAft>
              <a:buFont typeface="Arial" charset="0"/>
              <a:buChar char="»"/>
              <a:defRPr sz="2000">
                <a:solidFill>
                  <a:srgbClr val="236192"/>
                </a:solidFill>
                <a:latin typeface="Trebuchet MS" pitchFamily="34" charset="0"/>
              </a:defRPr>
            </a:lvl8pPr>
            <a:lvl9pPr marL="3886200" indent="-228600" fontAlgn="base">
              <a:spcBef>
                <a:spcPct val="20000"/>
              </a:spcBef>
              <a:spcAft>
                <a:spcPct val="0"/>
              </a:spcAft>
              <a:buFont typeface="Arial" charset="0"/>
              <a:buChar char="»"/>
              <a:defRPr sz="2000">
                <a:solidFill>
                  <a:srgbClr val="236192"/>
                </a:solidFill>
                <a:latin typeface="Trebuchet MS" pitchFamily="34" charset="0"/>
              </a:defRPr>
            </a:lvl9pPr>
          </a:lstStyle>
          <a:p>
            <a:r>
              <a:rPr lang="en-US" altLang="en-US" sz="2400">
                <a:solidFill>
                  <a:schemeClr val="tx1"/>
                </a:solidFill>
              </a:rPr>
              <a:t>Discrete Flight Lines</a:t>
            </a:r>
          </a:p>
          <a:p>
            <a:r>
              <a:rPr lang="en-US" altLang="en-US" sz="2400">
                <a:solidFill>
                  <a:schemeClr val="tx1"/>
                </a:solidFill>
              </a:rPr>
              <a:t>Narrow Swath</a:t>
            </a:r>
          </a:p>
          <a:p>
            <a:r>
              <a:rPr lang="en-US" altLang="en-US" sz="2400">
                <a:solidFill>
                  <a:schemeClr val="tx1"/>
                </a:solidFill>
              </a:rPr>
              <a:t>Fine resolution</a:t>
            </a:r>
          </a:p>
          <a:p>
            <a:r>
              <a:rPr lang="en-US" altLang="en-US" sz="2400">
                <a:solidFill>
                  <a:schemeClr val="tx1"/>
                </a:solidFill>
              </a:rPr>
              <a:t>Weather Dependent</a:t>
            </a:r>
          </a:p>
          <a:p>
            <a:r>
              <a:rPr lang="en-US" altLang="en-US" sz="2400">
                <a:solidFill>
                  <a:schemeClr val="tx1"/>
                </a:solidFill>
              </a:rPr>
              <a:t>Short-term deployment</a:t>
            </a:r>
          </a:p>
          <a:p>
            <a:endParaRPr lang="en-US" altLang="en-US">
              <a:solidFill>
                <a:schemeClr val="tx1"/>
              </a:solidFill>
            </a:endParaRPr>
          </a:p>
          <a:p>
            <a:endParaRPr lang="en-US" altLang="en-US">
              <a:solidFill>
                <a:schemeClr val="tx1"/>
              </a:solidFill>
            </a:endParaRPr>
          </a:p>
        </p:txBody>
      </p:sp>
      <p:pic>
        <p:nvPicPr>
          <p:cNvPr id="16390" name="Picture 2" descr="http://www.jaxa.jp/projects/sat/alos/img/phot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987800"/>
            <a:ext cx="3200400"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Box 5"/>
          <p:cNvSpPr txBox="1">
            <a:spLocks noChangeArrowheads="1"/>
          </p:cNvSpPr>
          <p:nvPr/>
        </p:nvSpPr>
        <p:spPr bwMode="auto">
          <a:xfrm>
            <a:off x="3124200" y="5751513"/>
            <a:ext cx="838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fontAlgn="base">
              <a:spcBef>
                <a:spcPct val="0"/>
              </a:spcBef>
              <a:spcAft>
                <a:spcPct val="0"/>
              </a:spcAft>
              <a:defRPr>
                <a:solidFill>
                  <a:schemeClr val="tx1"/>
                </a:solidFill>
                <a:latin typeface="Trebuchet MS" pitchFamily="34" charset="0"/>
              </a:defRPr>
            </a:lvl6pPr>
            <a:lvl7pPr marL="2971800" indent="-228600" fontAlgn="base">
              <a:spcBef>
                <a:spcPct val="0"/>
              </a:spcBef>
              <a:spcAft>
                <a:spcPct val="0"/>
              </a:spcAft>
              <a:defRPr>
                <a:solidFill>
                  <a:schemeClr val="tx1"/>
                </a:solidFill>
                <a:latin typeface="Trebuchet MS" pitchFamily="34" charset="0"/>
              </a:defRPr>
            </a:lvl7pPr>
            <a:lvl8pPr marL="3429000" indent="-228600" fontAlgn="base">
              <a:spcBef>
                <a:spcPct val="0"/>
              </a:spcBef>
              <a:spcAft>
                <a:spcPct val="0"/>
              </a:spcAft>
              <a:defRPr>
                <a:solidFill>
                  <a:schemeClr val="tx1"/>
                </a:solidFill>
                <a:latin typeface="Trebuchet MS" pitchFamily="34" charset="0"/>
              </a:defRPr>
            </a:lvl8pPr>
            <a:lvl9pPr marL="3886200" indent="-228600" fontAlgn="base">
              <a:spcBef>
                <a:spcPct val="0"/>
              </a:spcBef>
              <a:spcAft>
                <a:spcPct val="0"/>
              </a:spcAft>
              <a:defRPr>
                <a:solidFill>
                  <a:schemeClr val="tx1"/>
                </a:solidFill>
                <a:latin typeface="Trebuchet MS" pitchFamily="34" charset="0"/>
              </a:defRPr>
            </a:lvl9pPr>
          </a:lstStyle>
          <a:p>
            <a:pPr algn="r"/>
            <a:r>
              <a:rPr lang="en-US" altLang="en-US" sz="1200">
                <a:solidFill>
                  <a:schemeClr val="bg1"/>
                </a:solidFill>
              </a:rPr>
              <a:t>JAXA</a:t>
            </a:r>
          </a:p>
        </p:txBody>
      </p:sp>
      <p:pic>
        <p:nvPicPr>
          <p:cNvPr id="16392" name="Picture 4" descr="UAVSAR slideshow - slide 7"/>
          <p:cNvPicPr>
            <a:picLocks noChangeAspect="1" noChangeArrowheads="1"/>
          </p:cNvPicPr>
          <p:nvPr/>
        </p:nvPicPr>
        <p:blipFill>
          <a:blip r:embed="rId4">
            <a:extLst>
              <a:ext uri="{28A0092B-C50C-407E-A947-70E740481C1C}">
                <a14:useLocalDpi xmlns:a14="http://schemas.microsoft.com/office/drawing/2010/main" val="0"/>
              </a:ext>
            </a:extLst>
          </a:blip>
          <a:srcRect t="8417" b="18726"/>
          <a:stretch>
            <a:fillRect/>
          </a:stretch>
        </p:blipFill>
        <p:spPr bwMode="auto">
          <a:xfrm>
            <a:off x="4838700" y="4097338"/>
            <a:ext cx="342900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TextBox 6"/>
          <p:cNvSpPr txBox="1">
            <a:spLocks noChangeArrowheads="1"/>
          </p:cNvSpPr>
          <p:nvPr/>
        </p:nvSpPr>
        <p:spPr bwMode="auto">
          <a:xfrm>
            <a:off x="7334250" y="5751513"/>
            <a:ext cx="914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fontAlgn="base">
              <a:spcBef>
                <a:spcPct val="0"/>
              </a:spcBef>
              <a:spcAft>
                <a:spcPct val="0"/>
              </a:spcAft>
              <a:defRPr>
                <a:solidFill>
                  <a:schemeClr val="tx1"/>
                </a:solidFill>
                <a:latin typeface="Trebuchet MS" pitchFamily="34" charset="0"/>
              </a:defRPr>
            </a:lvl6pPr>
            <a:lvl7pPr marL="2971800" indent="-228600" fontAlgn="base">
              <a:spcBef>
                <a:spcPct val="0"/>
              </a:spcBef>
              <a:spcAft>
                <a:spcPct val="0"/>
              </a:spcAft>
              <a:defRPr>
                <a:solidFill>
                  <a:schemeClr val="tx1"/>
                </a:solidFill>
                <a:latin typeface="Trebuchet MS" pitchFamily="34" charset="0"/>
              </a:defRPr>
            </a:lvl7pPr>
            <a:lvl8pPr marL="3429000" indent="-228600" fontAlgn="base">
              <a:spcBef>
                <a:spcPct val="0"/>
              </a:spcBef>
              <a:spcAft>
                <a:spcPct val="0"/>
              </a:spcAft>
              <a:defRPr>
                <a:solidFill>
                  <a:schemeClr val="tx1"/>
                </a:solidFill>
                <a:latin typeface="Trebuchet MS" pitchFamily="34" charset="0"/>
              </a:defRPr>
            </a:lvl8pPr>
            <a:lvl9pPr marL="3886200" indent="-228600" fontAlgn="base">
              <a:spcBef>
                <a:spcPct val="0"/>
              </a:spcBef>
              <a:spcAft>
                <a:spcPct val="0"/>
              </a:spcAft>
              <a:defRPr>
                <a:solidFill>
                  <a:schemeClr val="tx1"/>
                </a:solidFill>
                <a:latin typeface="Trebuchet MS" pitchFamily="34" charset="0"/>
              </a:defRPr>
            </a:lvl9pPr>
          </a:lstStyle>
          <a:p>
            <a:pPr algn="r"/>
            <a:r>
              <a:rPr lang="en-US" altLang="en-US" sz="1200"/>
              <a:t>NASA JPL</a:t>
            </a:r>
          </a:p>
        </p:txBody>
      </p:sp>
    </p:spTree>
    <p:extLst>
      <p:ext uri="{BB962C8B-B14F-4D97-AF65-F5344CB8AC3E}">
        <p14:creationId xmlns:p14="http://schemas.microsoft.com/office/powerpoint/2010/main" val="4258120562"/>
      </p:ext>
    </p:extLst>
  </p:cSld>
  <p:clrMapOvr>
    <a:masterClrMapping/>
  </p:clrMapOvr>
  <p:transition>
    <p:zoom/>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Figure 1 Bill.png                                              000B8DD8Macintosh HD                   7C25EB0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28600"/>
            <a:ext cx="8229600" cy="616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9512246"/>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Figure 2 Bill.png                                              000B8DD8Macintosh HD                   7C25EB0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8458200" cy="632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1730679"/>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3"/>
          <p:cNvSpPr>
            <a:spLocks noGrp="1"/>
          </p:cNvSpPr>
          <p:nvPr>
            <p:ph type="title"/>
          </p:nvPr>
        </p:nvSpPr>
        <p:spPr>
          <a:xfrm>
            <a:off x="457200" y="76200"/>
            <a:ext cx="8229600" cy="1706563"/>
          </a:xfrm>
        </p:spPr>
        <p:txBody>
          <a:bodyPr/>
          <a:lstStyle/>
          <a:p>
            <a:r>
              <a:rPr lang="en-US" altLang="en-US" b="1" smtClean="0"/>
              <a:t>Oil Detection using UAVs</a:t>
            </a:r>
            <a:br>
              <a:rPr lang="en-US" altLang="en-US" b="1" smtClean="0"/>
            </a:br>
            <a:r>
              <a:rPr lang="en-US" altLang="en-US" sz="3100" b="1" smtClean="0"/>
              <a:t>Hyperspectral, SAR, and Optical Sensors</a:t>
            </a:r>
            <a:endParaRPr lang="en-US" altLang="en-US" sz="3100" smtClean="0"/>
          </a:p>
        </p:txBody>
      </p:sp>
      <p:sp>
        <p:nvSpPr>
          <p:cNvPr id="1843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fontAlgn="base">
              <a:spcBef>
                <a:spcPct val="0"/>
              </a:spcBef>
              <a:spcAft>
                <a:spcPct val="0"/>
              </a:spcAft>
              <a:defRPr>
                <a:solidFill>
                  <a:schemeClr val="tx1"/>
                </a:solidFill>
                <a:latin typeface="Trebuchet MS" pitchFamily="34" charset="0"/>
              </a:defRPr>
            </a:lvl6pPr>
            <a:lvl7pPr marL="2971800" indent="-228600" fontAlgn="base">
              <a:spcBef>
                <a:spcPct val="0"/>
              </a:spcBef>
              <a:spcAft>
                <a:spcPct val="0"/>
              </a:spcAft>
              <a:defRPr>
                <a:solidFill>
                  <a:schemeClr val="tx1"/>
                </a:solidFill>
                <a:latin typeface="Trebuchet MS" pitchFamily="34" charset="0"/>
              </a:defRPr>
            </a:lvl7pPr>
            <a:lvl8pPr marL="3429000" indent="-228600" fontAlgn="base">
              <a:spcBef>
                <a:spcPct val="0"/>
              </a:spcBef>
              <a:spcAft>
                <a:spcPct val="0"/>
              </a:spcAft>
              <a:defRPr>
                <a:solidFill>
                  <a:schemeClr val="tx1"/>
                </a:solidFill>
                <a:latin typeface="Trebuchet MS" pitchFamily="34" charset="0"/>
              </a:defRPr>
            </a:lvl8pPr>
            <a:lvl9pPr marL="3886200" indent="-228600" fontAlgn="base">
              <a:spcBef>
                <a:spcPct val="0"/>
              </a:spcBef>
              <a:spcAft>
                <a:spcPct val="0"/>
              </a:spcAft>
              <a:defRPr>
                <a:solidFill>
                  <a:schemeClr val="tx1"/>
                </a:solidFill>
                <a:latin typeface="Trebuchet MS" pitchFamily="34" charset="0"/>
              </a:defRPr>
            </a:lvl9pPr>
          </a:lstStyle>
          <a:p>
            <a:pPr fontAlgn="base">
              <a:spcBef>
                <a:spcPct val="0"/>
              </a:spcBef>
              <a:spcAft>
                <a:spcPct val="0"/>
              </a:spcAft>
            </a:pPr>
            <a:fld id="{C719DC9F-AABA-48DA-B2B4-DE5224C04CDC}" type="slidenum">
              <a:rPr lang="en-US" altLang="en-US"/>
              <a:pPr fontAlgn="base">
                <a:spcBef>
                  <a:spcPct val="0"/>
                </a:spcBef>
                <a:spcAft>
                  <a:spcPct val="0"/>
                </a:spcAft>
              </a:pPr>
              <a:t>95</a:t>
            </a:fld>
            <a:endParaRPr lang="en-US" altLang="en-US"/>
          </a:p>
        </p:txBody>
      </p:sp>
      <p:sp>
        <p:nvSpPr>
          <p:cNvPr id="5" name="TextBox 4"/>
          <p:cNvSpPr txBox="1"/>
          <p:nvPr/>
        </p:nvSpPr>
        <p:spPr>
          <a:xfrm>
            <a:off x="688975" y="1600200"/>
            <a:ext cx="7766050" cy="4524375"/>
          </a:xfrm>
          <a:prstGeom prst="rect">
            <a:avLst/>
          </a:prstGeom>
          <a:noFill/>
        </p:spPr>
        <p:txBody>
          <a:bodyPr>
            <a:spAutoFit/>
          </a:bodyPr>
          <a:lstStyle/>
          <a:p>
            <a:pPr fontAlgn="auto">
              <a:spcBef>
                <a:spcPts val="0"/>
              </a:spcBef>
              <a:spcAft>
                <a:spcPts val="0"/>
              </a:spcAft>
              <a:defRPr/>
            </a:pPr>
            <a:r>
              <a:rPr lang="en-US" b="1" dirty="0">
                <a:latin typeface="+mn-lt"/>
                <a:cs typeface="+mn-cs"/>
              </a:rPr>
              <a:t>Benefits</a:t>
            </a:r>
          </a:p>
          <a:p>
            <a:pPr marL="285750" indent="-285750" fontAlgn="auto">
              <a:spcBef>
                <a:spcPts val="0"/>
              </a:spcBef>
              <a:spcAft>
                <a:spcPts val="0"/>
              </a:spcAft>
              <a:buFont typeface="Arial" panose="020B0604020202020204" pitchFamily="34" charset="0"/>
              <a:buChar char="•"/>
              <a:defRPr/>
            </a:pPr>
            <a:r>
              <a:rPr lang="en-US" dirty="0">
                <a:latin typeface="+mn-lt"/>
                <a:cs typeface="+mn-cs"/>
              </a:rPr>
              <a:t>Fast, safe, cheap, FAA test site</a:t>
            </a:r>
          </a:p>
          <a:p>
            <a:pPr marL="285750" indent="-285750" fontAlgn="auto">
              <a:spcBef>
                <a:spcPts val="0"/>
              </a:spcBef>
              <a:spcAft>
                <a:spcPts val="0"/>
              </a:spcAft>
              <a:buFont typeface="Arial" panose="020B0604020202020204" pitchFamily="34" charset="0"/>
              <a:buChar char="•"/>
              <a:defRPr/>
            </a:pPr>
            <a:r>
              <a:rPr lang="en-US" dirty="0">
                <a:latin typeface="+mn-lt"/>
                <a:cs typeface="+mn-cs"/>
              </a:rPr>
              <a:t>SAR - Weather and season independent</a:t>
            </a:r>
          </a:p>
          <a:p>
            <a:pPr marL="285750" indent="-285750" fontAlgn="auto">
              <a:spcBef>
                <a:spcPts val="0"/>
              </a:spcBef>
              <a:spcAft>
                <a:spcPts val="0"/>
              </a:spcAft>
              <a:buFont typeface="Arial" panose="020B0604020202020204" pitchFamily="34" charset="0"/>
              <a:buChar char="•"/>
              <a:defRPr/>
            </a:pPr>
            <a:r>
              <a:rPr lang="en-US" dirty="0">
                <a:latin typeface="+mn-lt"/>
                <a:cs typeface="+mn-cs"/>
              </a:rPr>
              <a:t>Optical sensors  offer intuitive observation</a:t>
            </a:r>
          </a:p>
          <a:p>
            <a:pPr marL="285750" indent="-285750" fontAlgn="auto">
              <a:spcBef>
                <a:spcPts val="0"/>
              </a:spcBef>
              <a:spcAft>
                <a:spcPts val="0"/>
              </a:spcAft>
              <a:buFont typeface="Arial" panose="020B0604020202020204" pitchFamily="34" charset="0"/>
              <a:buChar char="•"/>
              <a:defRPr/>
            </a:pPr>
            <a:r>
              <a:rPr lang="en-US" dirty="0">
                <a:latin typeface="+mn-lt"/>
                <a:cs typeface="+mn-cs"/>
              </a:rPr>
              <a:t>Hyperspectral – full spectrum reflections and chemical signature</a:t>
            </a:r>
          </a:p>
          <a:p>
            <a:pPr fontAlgn="auto">
              <a:spcBef>
                <a:spcPts val="0"/>
              </a:spcBef>
              <a:spcAft>
                <a:spcPts val="0"/>
              </a:spcAft>
              <a:defRPr/>
            </a:pPr>
            <a:endParaRPr lang="en-US" dirty="0">
              <a:latin typeface="+mn-lt"/>
              <a:cs typeface="+mn-cs"/>
            </a:endParaRPr>
          </a:p>
          <a:p>
            <a:pPr fontAlgn="auto">
              <a:spcBef>
                <a:spcPts val="0"/>
              </a:spcBef>
              <a:spcAft>
                <a:spcPts val="0"/>
              </a:spcAft>
              <a:defRPr/>
            </a:pPr>
            <a:r>
              <a:rPr lang="en-US" b="1" dirty="0">
                <a:latin typeface="+mn-lt"/>
                <a:cs typeface="+mn-cs"/>
              </a:rPr>
              <a:t>Experimental Scenarios</a:t>
            </a:r>
          </a:p>
          <a:p>
            <a:pPr marL="285750" indent="-285750" fontAlgn="auto">
              <a:spcBef>
                <a:spcPts val="0"/>
              </a:spcBef>
              <a:spcAft>
                <a:spcPts val="0"/>
              </a:spcAft>
              <a:buFont typeface="Arial" panose="020B0604020202020204" pitchFamily="34" charset="0"/>
              <a:buChar char="•"/>
              <a:defRPr/>
            </a:pPr>
            <a:r>
              <a:rPr lang="en-US" dirty="0">
                <a:latin typeface="+mn-lt"/>
                <a:cs typeface="+mn-cs"/>
              </a:rPr>
              <a:t>Test pool at UAF</a:t>
            </a:r>
          </a:p>
          <a:p>
            <a:pPr marL="285750" indent="-285750" fontAlgn="auto">
              <a:spcBef>
                <a:spcPts val="0"/>
              </a:spcBef>
              <a:spcAft>
                <a:spcPts val="0"/>
              </a:spcAft>
              <a:buFont typeface="Arial" panose="020B0604020202020204" pitchFamily="34" charset="0"/>
              <a:buChar char="•"/>
              <a:defRPr/>
            </a:pPr>
            <a:r>
              <a:rPr lang="en-US" dirty="0">
                <a:latin typeface="+mn-lt"/>
                <a:cs typeface="+mn-cs"/>
              </a:rPr>
              <a:t>Naturally occurring Arctic oil seeps</a:t>
            </a:r>
          </a:p>
          <a:p>
            <a:pPr marL="285750" indent="-285750" fontAlgn="auto">
              <a:spcBef>
                <a:spcPts val="0"/>
              </a:spcBef>
              <a:spcAft>
                <a:spcPts val="0"/>
              </a:spcAft>
              <a:buFont typeface="Arial" panose="020B0604020202020204" pitchFamily="34" charset="0"/>
              <a:buChar char="•"/>
              <a:defRPr/>
            </a:pPr>
            <a:r>
              <a:rPr lang="en-US" dirty="0">
                <a:latin typeface="+mn-lt"/>
                <a:cs typeface="+mn-cs"/>
              </a:rPr>
              <a:t>Ice-infested waters</a:t>
            </a:r>
          </a:p>
          <a:p>
            <a:pPr fontAlgn="auto">
              <a:spcBef>
                <a:spcPts val="0"/>
              </a:spcBef>
              <a:spcAft>
                <a:spcPts val="0"/>
              </a:spcAft>
              <a:defRPr/>
            </a:pPr>
            <a:endParaRPr lang="en-US" dirty="0">
              <a:latin typeface="+mn-lt"/>
              <a:cs typeface="+mn-cs"/>
            </a:endParaRPr>
          </a:p>
          <a:p>
            <a:pPr fontAlgn="auto">
              <a:spcBef>
                <a:spcPts val="0"/>
              </a:spcBef>
              <a:spcAft>
                <a:spcPts val="0"/>
              </a:spcAft>
              <a:defRPr/>
            </a:pPr>
            <a:r>
              <a:rPr lang="en-US" b="1" dirty="0">
                <a:latin typeface="+mn-lt"/>
                <a:cs typeface="+mn-cs"/>
              </a:rPr>
              <a:t>Deliverables</a:t>
            </a:r>
          </a:p>
          <a:p>
            <a:pPr marL="285750" indent="-285750" fontAlgn="auto">
              <a:spcBef>
                <a:spcPts val="0"/>
              </a:spcBef>
              <a:spcAft>
                <a:spcPts val="0"/>
              </a:spcAft>
              <a:buFont typeface="Arial" panose="020B0604020202020204" pitchFamily="34" charset="0"/>
              <a:buChar char="•"/>
              <a:defRPr/>
            </a:pPr>
            <a:r>
              <a:rPr lang="en-US" dirty="0">
                <a:latin typeface="+mn-lt"/>
                <a:cs typeface="+mn-cs"/>
              </a:rPr>
              <a:t>Information products from sensor and platform combinations</a:t>
            </a:r>
          </a:p>
          <a:p>
            <a:pPr marL="285750" indent="-285750" fontAlgn="auto">
              <a:spcBef>
                <a:spcPts val="0"/>
              </a:spcBef>
              <a:spcAft>
                <a:spcPts val="0"/>
              </a:spcAft>
              <a:buFont typeface="Arial" panose="020B0604020202020204" pitchFamily="34" charset="0"/>
              <a:buChar char="•"/>
              <a:defRPr/>
            </a:pPr>
            <a:r>
              <a:rPr lang="en-US" dirty="0">
                <a:latin typeface="+mn-lt"/>
                <a:cs typeface="+mn-cs"/>
              </a:rPr>
              <a:t>Recommendations for use and further development for Arctic environments</a:t>
            </a:r>
          </a:p>
          <a:p>
            <a:pPr fontAlgn="auto">
              <a:spcBef>
                <a:spcPts val="0"/>
              </a:spcBef>
              <a:spcAft>
                <a:spcPts val="0"/>
              </a:spcAft>
              <a:defRPr/>
            </a:pPr>
            <a:endParaRPr lang="en-US" dirty="0">
              <a:latin typeface="+mn-lt"/>
              <a:cs typeface="+mn-cs"/>
            </a:endParaRPr>
          </a:p>
        </p:txBody>
      </p:sp>
    </p:spTree>
    <p:extLst>
      <p:ext uri="{BB962C8B-B14F-4D97-AF65-F5344CB8AC3E}">
        <p14:creationId xmlns:p14="http://schemas.microsoft.com/office/powerpoint/2010/main" val="1003948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Work</a:t>
            </a:r>
            <a:endParaRPr lang="en-US" dirty="0"/>
          </a:p>
        </p:txBody>
      </p:sp>
      <p:sp>
        <p:nvSpPr>
          <p:cNvPr id="3" name="Content Placeholder 2"/>
          <p:cNvSpPr>
            <a:spLocks noGrp="1"/>
          </p:cNvSpPr>
          <p:nvPr>
            <p:ph idx="1"/>
          </p:nvPr>
        </p:nvSpPr>
        <p:spPr/>
        <p:txBody>
          <a:bodyPr/>
          <a:lstStyle/>
          <a:p>
            <a:r>
              <a:rPr lang="en-US" dirty="0" smtClean="0"/>
              <a:t>In situ burning</a:t>
            </a:r>
          </a:p>
          <a:p>
            <a:r>
              <a:rPr lang="en-US" dirty="0" smtClean="0"/>
              <a:t>No ice, no special issues, use fire boom </a:t>
            </a:r>
          </a:p>
          <a:p>
            <a:r>
              <a:rPr lang="en-US" dirty="0" smtClean="0"/>
              <a:t>Full or heavy ice, can burn in leads, etc.</a:t>
            </a:r>
          </a:p>
          <a:p>
            <a:r>
              <a:rPr lang="en-US" dirty="0" smtClean="0"/>
              <a:t>Broken ice, say 10% ice</a:t>
            </a:r>
          </a:p>
          <a:p>
            <a:pPr lvl="1"/>
            <a:r>
              <a:rPr lang="en-US" dirty="0" smtClean="0"/>
              <a:t> booming difficult</a:t>
            </a:r>
          </a:p>
          <a:p>
            <a:pPr lvl="1"/>
            <a:r>
              <a:rPr lang="en-US" dirty="0" smtClean="0"/>
              <a:t>Herders work about the same</a:t>
            </a:r>
          </a:p>
          <a:p>
            <a:pPr lvl="1"/>
            <a:r>
              <a:rPr lang="en-US" dirty="0" smtClean="0"/>
              <a:t>Logistics?</a:t>
            </a:r>
          </a:p>
          <a:p>
            <a:pPr lvl="2"/>
            <a:r>
              <a:rPr lang="en-US" dirty="0" smtClean="0"/>
              <a:t>Only small amounts of herder needed</a:t>
            </a:r>
          </a:p>
          <a:p>
            <a:pPr lvl="2"/>
            <a:endParaRPr lang="en-US" dirty="0" smtClean="0"/>
          </a:p>
          <a:p>
            <a:pPr lvl="1"/>
            <a:endParaRPr lang="en-US" dirty="0"/>
          </a:p>
        </p:txBody>
      </p:sp>
    </p:spTree>
    <p:extLst>
      <p:ext uri="{BB962C8B-B14F-4D97-AF65-F5344CB8AC3E}">
        <p14:creationId xmlns:p14="http://schemas.microsoft.com/office/powerpoint/2010/main" val="318098328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218" name="Picture 2" descr="C:\Users\Bob\AppData\Local\Microsoft\Windows\Temporary Internet Files\Content.IE5\A7BAQNUD\MC900383742[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66286" y="2645816"/>
            <a:ext cx="2844387" cy="2459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92792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Remote Logistics</a:t>
            </a:r>
            <a:endParaRPr lang="en-US" dirty="0"/>
          </a:p>
        </p:txBody>
      </p:sp>
      <p:sp>
        <p:nvSpPr>
          <p:cNvPr id="3" name="Content Placeholder 2"/>
          <p:cNvSpPr>
            <a:spLocks noGrp="1"/>
          </p:cNvSpPr>
          <p:nvPr>
            <p:ph idx="1"/>
          </p:nvPr>
        </p:nvSpPr>
        <p:spPr/>
        <p:txBody>
          <a:bodyPr/>
          <a:lstStyle/>
          <a:p>
            <a:r>
              <a:rPr lang="en-US" dirty="0" smtClean="0"/>
              <a:t>Herd and burn</a:t>
            </a:r>
          </a:p>
          <a:p>
            <a:r>
              <a:rPr lang="en-US" dirty="0" smtClean="0"/>
              <a:t>Helicopters?</a:t>
            </a:r>
          </a:p>
          <a:p>
            <a:r>
              <a:rPr lang="en-US" dirty="0" smtClean="0"/>
              <a:t>UAV?</a:t>
            </a:r>
          </a:p>
          <a:p>
            <a:endParaRPr lang="en-US" dirty="0"/>
          </a:p>
        </p:txBody>
      </p:sp>
    </p:spTree>
    <p:extLst>
      <p:ext uri="{BB962C8B-B14F-4D97-AF65-F5344CB8AC3E}">
        <p14:creationId xmlns:p14="http://schemas.microsoft.com/office/powerpoint/2010/main" val="132889594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Herder Burner Basin</a:t>
            </a:r>
            <a:endParaRPr lang="en-US" dirty="0"/>
          </a:p>
        </p:txBody>
      </p:sp>
      <p:sp>
        <p:nvSpPr>
          <p:cNvPr id="3" name="Content Placeholder 2"/>
          <p:cNvSpPr>
            <a:spLocks noGrp="1"/>
          </p:cNvSpPr>
          <p:nvPr>
            <p:ph idx="1"/>
          </p:nvPr>
        </p:nvSpPr>
        <p:spPr/>
        <p:txBody>
          <a:bodyPr/>
          <a:lstStyle/>
          <a:p>
            <a:r>
              <a:rPr lang="en-US" dirty="0" smtClean="0"/>
              <a:t>300’ by 300’ by 3’ basin</a:t>
            </a:r>
          </a:p>
          <a:p>
            <a:r>
              <a:rPr lang="en-US" dirty="0" smtClean="0"/>
              <a:t>Poker Flat Research Range</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70" y="3581400"/>
            <a:ext cx="9144000" cy="2286000"/>
          </a:xfrm>
          <a:prstGeom prst="rect">
            <a:avLst/>
          </a:prstGeom>
        </p:spPr>
      </p:pic>
    </p:spTree>
    <p:extLst>
      <p:ext uri="{BB962C8B-B14F-4D97-AF65-F5344CB8AC3E}">
        <p14:creationId xmlns:p14="http://schemas.microsoft.com/office/powerpoint/2010/main" val="29644915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511</TotalTime>
  <Words>2922</Words>
  <Application>Microsoft Office PowerPoint</Application>
  <PresentationFormat>On-screen Show (4:3)</PresentationFormat>
  <Paragraphs>463</Paragraphs>
  <Slides>107</Slides>
  <Notes>19</Notes>
  <HiddenSlides>0</HiddenSlides>
  <MMClips>1</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107</vt:i4>
      </vt:variant>
    </vt:vector>
  </HeadingPairs>
  <TitlesOfParts>
    <vt:vector size="112" baseType="lpstr">
      <vt:lpstr>Office Theme</vt:lpstr>
      <vt:lpstr>VISIO</vt:lpstr>
      <vt:lpstr>Chart</vt:lpstr>
      <vt:lpstr>CorelDRAW</vt:lpstr>
      <vt:lpstr>Packager Shell Object</vt:lpstr>
      <vt:lpstr>WHAT ARE HERDERS AND WHY DO WE BURN THEM?</vt:lpstr>
      <vt:lpstr>Herders</vt:lpstr>
      <vt:lpstr>Catch Them</vt:lpstr>
      <vt:lpstr>Burn Them</vt:lpstr>
      <vt:lpstr>Thickening Agents</vt:lpstr>
      <vt:lpstr>Half empty or half full?</vt:lpstr>
      <vt:lpstr>30 billion bbl</vt:lpstr>
      <vt:lpstr>Why Not?</vt:lpstr>
      <vt:lpstr>PowerPoint Presentation</vt:lpstr>
      <vt:lpstr>National Research Council </vt:lpstr>
      <vt:lpstr>Oil Spill Response, NEBA</vt:lpstr>
      <vt:lpstr>Oil Fate</vt:lpstr>
      <vt:lpstr>Fate and Transport</vt:lpstr>
      <vt:lpstr>Bacteria Love Oil</vt:lpstr>
      <vt:lpstr>Mechanical Recovery</vt:lpstr>
      <vt:lpstr>PowerPoint Presentation</vt:lpstr>
      <vt:lpstr>Rope</vt:lpstr>
      <vt:lpstr>PowerPoint Presentation</vt:lpstr>
      <vt:lpstr>Dispersants</vt:lpstr>
      <vt:lpstr>PowerPoint Presentation</vt:lpstr>
      <vt:lpstr>HOW DISPERSANTS WORK  THE GOAL: REDUCE OIL CONCENTRATION TO LESS THAN IMPACT LEVELS AS RAPIDLY AS POSSIBLE</vt:lpstr>
      <vt:lpstr>Effectiveness</vt:lpstr>
      <vt:lpstr>Removes Oil from Surface</vt:lpstr>
      <vt:lpstr>Puts oil into the water column</vt:lpstr>
      <vt:lpstr>Are Dispersants Toxic?</vt:lpstr>
      <vt:lpstr>PowerPoint Presentation</vt:lpstr>
      <vt:lpstr>Burning</vt:lpstr>
      <vt:lpstr>PowerPoint Presentation</vt:lpstr>
      <vt:lpstr>Typical ISB Configuration</vt:lpstr>
      <vt:lpstr>PowerPoint Presentation</vt:lpstr>
      <vt:lpstr>Herders</vt:lpstr>
      <vt:lpstr>Chemical thickening agents</vt:lpstr>
      <vt:lpstr>Herders work great</vt:lpstr>
      <vt:lpstr>How about the Arctic?</vt:lpstr>
      <vt:lpstr>PowerPoint Presentation</vt:lpstr>
      <vt:lpstr> </vt:lpstr>
      <vt:lpstr>NRC conclusions on Response Measures for the Arctic</vt:lpstr>
      <vt:lpstr>Oil in Ice Processes</vt:lpstr>
      <vt:lpstr>PowerPoint Presentation</vt:lpstr>
      <vt:lpstr>PowerPoint Presentation</vt:lpstr>
      <vt:lpstr>Mechanical</vt:lpstr>
      <vt:lpstr>PowerPoint Presentation</vt:lpstr>
      <vt:lpstr>PowerPoint Presentation</vt:lpstr>
      <vt:lpstr>PowerPoint Presentation</vt:lpstr>
      <vt:lpstr>PowerPoint Presentation</vt:lpstr>
      <vt:lpstr>PowerPoint Presentation</vt:lpstr>
      <vt:lpstr>UAF Research</vt:lpstr>
      <vt:lpstr>INE and CROSERF</vt:lpstr>
      <vt:lpstr>CROSERF</vt:lpstr>
      <vt:lpstr>CROSERF Testing</vt:lpstr>
      <vt:lpstr>PowerPoint Presentation</vt:lpstr>
      <vt:lpstr>Test Regimes</vt:lpstr>
      <vt:lpstr>A Tail of Two Tests</vt:lpstr>
      <vt:lpstr>Fresh CE-WAF</vt:lpstr>
      <vt:lpstr>INE and IAB</vt:lpstr>
      <vt:lpstr>Toxicity and Biodegradation of  Dispersed Petroleum</vt:lpstr>
      <vt:lpstr>Arctic Cod (Boreogadus saida)</vt:lpstr>
      <vt:lpstr>Copepod (Calanus glacialis) </vt:lpstr>
      <vt:lpstr>Sculpin (Myoxocephalus sp.)</vt:lpstr>
      <vt:lpstr>Field Expeditions</vt:lpstr>
      <vt:lpstr>Summer Arctic Cod Collection</vt:lpstr>
      <vt:lpstr>Winter Copepod Collection</vt:lpstr>
      <vt:lpstr>Culture Maintenance</vt:lpstr>
      <vt:lpstr>Water Collection</vt:lpstr>
      <vt:lpstr>Toxicity Testing</vt:lpstr>
      <vt:lpstr>Comparing Arctic and Non-Arctic Species</vt:lpstr>
      <vt:lpstr>Toxicity of Dispersed Petroleum to Arctic species</vt:lpstr>
      <vt:lpstr>Comparative Toxicity of Petroleum in Arctic, Subarctic and Temperate Regions</vt:lpstr>
      <vt:lpstr>PowerPoint Presentation</vt:lpstr>
      <vt:lpstr>PowerPoint Presentation</vt:lpstr>
      <vt:lpstr>Biodegradation of Petroleum and Dispersed Petroleum - Arctic Conditions</vt:lpstr>
      <vt:lpstr>Respirometry Consumption of Oxygen </vt:lpstr>
      <vt:lpstr>Biodegradation of Petroleum and Dispersed Petroleum - Arctic Conditions (after 57 days in incubator) Measured by GCMS</vt:lpstr>
      <vt:lpstr>PowerPoint Presentation</vt:lpstr>
      <vt:lpstr>PowerPoint Presentation</vt:lpstr>
      <vt:lpstr>PowerPoint Presentation</vt:lpstr>
      <vt:lpstr>America's Arctic university</vt:lpstr>
      <vt:lpstr> UAF Research Expertise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Improving environmental security &amp; oil-spill response through an integrated coastal observing system</vt:lpstr>
      <vt:lpstr>Improving environmental security &amp; oil-spill response through an integrated coastal observing system</vt:lpstr>
      <vt:lpstr>Oil in ice: Measurement &amp; simulation</vt:lpstr>
      <vt:lpstr>Now – Access to SAR Imagery</vt:lpstr>
      <vt:lpstr>Near Term – Enhanced SAR Coverage</vt:lpstr>
      <vt:lpstr>Long Term - Development of Operational, Multi-Sensor Capability</vt:lpstr>
      <vt:lpstr>Spaceborne vs. Airborne</vt:lpstr>
      <vt:lpstr>PowerPoint Presentation</vt:lpstr>
      <vt:lpstr>PowerPoint Presentation</vt:lpstr>
      <vt:lpstr>Oil Detection using UAVs Hyperspectral, SAR, and Optical Sensors</vt:lpstr>
      <vt:lpstr>Current Work</vt:lpstr>
      <vt:lpstr>PowerPoint Presentation</vt:lpstr>
      <vt:lpstr>Remote Logistics</vt:lpstr>
      <vt:lpstr>Herder Burner Basin</vt:lpstr>
      <vt:lpstr>PowerPoint Presentation</vt:lpstr>
      <vt:lpstr>Liner Movie</vt:lpstr>
      <vt:lpstr>PowerPoint Presentation</vt:lpstr>
      <vt:lpstr>PowerPoint Presentation</vt:lpstr>
      <vt:lpstr>Iceberg Hatchery</vt:lpstr>
      <vt:lpstr>PowerPoint Presentation</vt:lpstr>
      <vt:lpstr>PowerPoint Presentation</vt:lpstr>
      <vt:lpstr>Questions, Discussion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ARE HERDERS AND WHY DO WE BURN THEM?</dc:title>
  <dc:creator>Bob</dc:creator>
  <cp:lastModifiedBy>Bob</cp:lastModifiedBy>
  <cp:revision>37</cp:revision>
  <dcterms:created xsi:type="dcterms:W3CDTF">2014-10-31T13:32:54Z</dcterms:created>
  <dcterms:modified xsi:type="dcterms:W3CDTF">2014-11-04T02:26:16Z</dcterms:modified>
</cp:coreProperties>
</file>